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302" r:id="rId4"/>
    <p:sldId id="258" r:id="rId5"/>
    <p:sldId id="259" r:id="rId6"/>
    <p:sldId id="295" r:id="rId7"/>
    <p:sldId id="296" r:id="rId8"/>
    <p:sldId id="261" r:id="rId9"/>
    <p:sldId id="297" r:id="rId10"/>
    <p:sldId id="262" r:id="rId11"/>
    <p:sldId id="263" r:id="rId12"/>
    <p:sldId id="286" r:id="rId13"/>
    <p:sldId id="298" r:id="rId14"/>
    <p:sldId id="287" r:id="rId15"/>
    <p:sldId id="300" r:id="rId16"/>
    <p:sldId id="264" r:id="rId17"/>
    <p:sldId id="266" r:id="rId18"/>
    <p:sldId id="288" r:id="rId19"/>
    <p:sldId id="267" r:id="rId20"/>
    <p:sldId id="301" r:id="rId21"/>
    <p:sldId id="289" r:id="rId22"/>
    <p:sldId id="268" r:id="rId23"/>
    <p:sldId id="280" r:id="rId24"/>
    <p:sldId id="272" r:id="rId25"/>
    <p:sldId id="273" r:id="rId26"/>
    <p:sldId id="299" r:id="rId27"/>
    <p:sldId id="269" r:id="rId28"/>
    <p:sldId id="281" r:id="rId29"/>
    <p:sldId id="271" r:id="rId30"/>
    <p:sldId id="290" r:id="rId31"/>
    <p:sldId id="291" r:id="rId32"/>
    <p:sldId id="292" r:id="rId33"/>
    <p:sldId id="294" r:id="rId34"/>
    <p:sldId id="274" r:id="rId35"/>
    <p:sldId id="275" r:id="rId36"/>
    <p:sldId id="276" r:id="rId37"/>
    <p:sldId id="277" r:id="rId38"/>
    <p:sldId id="278" r:id="rId39"/>
    <p:sldId id="279" r:id="rId40"/>
    <p:sldId id="283" r:id="rId41"/>
    <p:sldId id="284" r:id="rId42"/>
    <p:sldId id="293" r:id="rId43"/>
    <p:sldId id="28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DFAAB1-66AD-4AEB-9A72-F774B10F2BAF}" v="58" dt="2025-10-27T22:10:26.8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476" autoAdjust="0"/>
  </p:normalViewPr>
  <p:slideViewPr>
    <p:cSldViewPr snapToGrid="0">
      <p:cViewPr varScale="1">
        <p:scale>
          <a:sx n="82" d="100"/>
          <a:sy n="82" d="100"/>
        </p:scale>
        <p:origin x="1622" y="6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custSel modSld">
      <pc:chgData name="Heidi Schneider" userId="d04c962a-8450-4fd9-b1ff-442e3d3ea2e5" providerId="ADAL" clId="{79EDD41D-44E5-4D84-BEB9-F58F110BBF61}" dt="2025-10-27T22:17:03.529" v="5294" actId="20577"/>
      <pc:docMkLst>
        <pc:docMk/>
      </pc:docMkLst>
      <pc:sldChg chg="modNotesTx">
        <pc:chgData name="Heidi Schneider" userId="d04c962a-8450-4fd9-b1ff-442e3d3ea2e5" providerId="ADAL" clId="{79EDD41D-44E5-4D84-BEB9-F58F110BBF61}" dt="2025-10-27T21:38:05.245" v="260" actId="20577"/>
        <pc:sldMkLst>
          <pc:docMk/>
          <pc:sldMk cId="91536857" sldId="256"/>
        </pc:sldMkLst>
      </pc:sldChg>
      <pc:sldChg chg="modNotesTx">
        <pc:chgData name="Heidi Schneider" userId="d04c962a-8450-4fd9-b1ff-442e3d3ea2e5" providerId="ADAL" clId="{79EDD41D-44E5-4D84-BEB9-F58F110BBF61}" dt="2025-10-27T21:24:14.998" v="3" actId="20577"/>
        <pc:sldMkLst>
          <pc:docMk/>
          <pc:sldMk cId="2731371747" sldId="261"/>
        </pc:sldMkLst>
      </pc:sldChg>
      <pc:sldChg chg="modSp modNotesTx">
        <pc:chgData name="Heidi Schneider" userId="d04c962a-8450-4fd9-b1ff-442e3d3ea2e5" providerId="ADAL" clId="{79EDD41D-44E5-4D84-BEB9-F58F110BBF61}" dt="2025-10-27T21:31:11.239" v="9" actId="20577"/>
        <pc:sldMkLst>
          <pc:docMk/>
          <pc:sldMk cId="2660903697" sldId="273"/>
        </pc:sldMkLst>
        <pc:spChg chg="mod">
          <ac:chgData name="Heidi Schneider" userId="d04c962a-8450-4fd9-b1ff-442e3d3ea2e5" providerId="ADAL" clId="{79EDD41D-44E5-4D84-BEB9-F58F110BBF61}" dt="2025-10-27T21:31:07.934" v="7" actId="20577"/>
          <ac:spMkLst>
            <pc:docMk/>
            <pc:sldMk cId="2660903697" sldId="273"/>
            <ac:spMk id="4" creationId="{5A870F85-8038-BAEA-A246-5D3F596280BF}"/>
          </ac:spMkLst>
        </pc:spChg>
      </pc:sldChg>
      <pc:sldChg chg="modAnim modNotesTx">
        <pc:chgData name="Heidi Schneider" userId="d04c962a-8450-4fd9-b1ff-442e3d3ea2e5" providerId="ADAL" clId="{79EDD41D-44E5-4D84-BEB9-F58F110BBF61}" dt="2025-10-27T21:36:59.254" v="193"/>
        <pc:sldMkLst>
          <pc:docMk/>
          <pc:sldMk cId="4012368448" sldId="275"/>
        </pc:sldMkLst>
      </pc:sldChg>
      <pc:sldChg chg="modNotesTx">
        <pc:chgData name="Heidi Schneider" userId="d04c962a-8450-4fd9-b1ff-442e3d3ea2e5" providerId="ADAL" clId="{79EDD41D-44E5-4D84-BEB9-F58F110BBF61}" dt="2025-10-27T21:39:46.320" v="466" actId="20577"/>
        <pc:sldMkLst>
          <pc:docMk/>
          <pc:sldMk cId="469909058" sldId="276"/>
        </pc:sldMkLst>
      </pc:sldChg>
      <pc:sldChg chg="modNotesTx">
        <pc:chgData name="Heidi Schneider" userId="d04c962a-8450-4fd9-b1ff-442e3d3ea2e5" providerId="ADAL" clId="{79EDD41D-44E5-4D84-BEB9-F58F110BBF61}" dt="2025-10-27T21:44:30.887" v="1410" actId="20577"/>
        <pc:sldMkLst>
          <pc:docMk/>
          <pc:sldMk cId="1869785807" sldId="277"/>
        </pc:sldMkLst>
      </pc:sldChg>
      <pc:sldChg chg="modNotesTx">
        <pc:chgData name="Heidi Schneider" userId="d04c962a-8450-4fd9-b1ff-442e3d3ea2e5" providerId="ADAL" clId="{79EDD41D-44E5-4D84-BEB9-F58F110BBF61}" dt="2025-10-27T21:51:51.122" v="2862" actId="20577"/>
        <pc:sldMkLst>
          <pc:docMk/>
          <pc:sldMk cId="3464112684" sldId="278"/>
        </pc:sldMkLst>
      </pc:sldChg>
      <pc:sldChg chg="modNotesTx">
        <pc:chgData name="Heidi Schneider" userId="d04c962a-8450-4fd9-b1ff-442e3d3ea2e5" providerId="ADAL" clId="{79EDD41D-44E5-4D84-BEB9-F58F110BBF61}" dt="2025-10-27T22:09:42.902" v="3810" actId="20577"/>
        <pc:sldMkLst>
          <pc:docMk/>
          <pc:sldMk cId="3793496974" sldId="279"/>
        </pc:sldMkLst>
      </pc:sldChg>
      <pc:sldChg chg="modNotesTx">
        <pc:chgData name="Heidi Schneider" userId="d04c962a-8450-4fd9-b1ff-442e3d3ea2e5" providerId="ADAL" clId="{79EDD41D-44E5-4D84-BEB9-F58F110BBF61}" dt="2025-10-27T22:11:39.505" v="4017" actId="20577"/>
        <pc:sldMkLst>
          <pc:docMk/>
          <pc:sldMk cId="1603630883" sldId="283"/>
        </pc:sldMkLst>
      </pc:sldChg>
      <pc:sldChg chg="modNotesTx">
        <pc:chgData name="Heidi Schneider" userId="d04c962a-8450-4fd9-b1ff-442e3d3ea2e5" providerId="ADAL" clId="{79EDD41D-44E5-4D84-BEB9-F58F110BBF61}" dt="2025-10-27T22:17:03.529" v="5294" actId="20577"/>
        <pc:sldMkLst>
          <pc:docMk/>
          <pc:sldMk cId="1392043584" sldId="284"/>
        </pc:sldMkLst>
      </pc:sldChg>
      <pc:sldChg chg="modSp mod">
        <pc:chgData name="Heidi Schneider" userId="d04c962a-8450-4fd9-b1ff-442e3d3ea2e5" providerId="ADAL" clId="{79EDD41D-44E5-4D84-BEB9-F58F110BBF61}" dt="2025-10-27T21:34:02.246" v="15" actId="1076"/>
        <pc:sldMkLst>
          <pc:docMk/>
          <pc:sldMk cId="1986489953" sldId="299"/>
        </pc:sldMkLst>
        <pc:picChg chg="mod">
          <ac:chgData name="Heidi Schneider" userId="d04c962a-8450-4fd9-b1ff-442e3d3ea2e5" providerId="ADAL" clId="{79EDD41D-44E5-4D84-BEB9-F58F110BBF61}" dt="2025-10-27T21:34:02.246" v="15" actId="1076"/>
          <ac:picMkLst>
            <pc:docMk/>
            <pc:sldMk cId="1986489953" sldId="299"/>
            <ac:picMk id="5" creationId="{C8345F62-DCA0-104B-393F-66EBEF230FDC}"/>
          </ac:picMkLst>
        </pc:picChg>
      </pc:sldChg>
      <pc:sldChg chg="modNotesTx">
        <pc:chgData name="Heidi Schneider" userId="d04c962a-8450-4fd9-b1ff-442e3d3ea2e5" providerId="ADAL" clId="{79EDD41D-44E5-4D84-BEB9-F58F110BBF61}" dt="2025-10-27T21:25:47.997" v="5" actId="20577"/>
        <pc:sldMkLst>
          <pc:docMk/>
          <pc:sldMk cId="245736119" sldId="30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9519722-EA5D-4A1C-BE99-06E7DD14ED61}">
      <dgm:prSet custT="1"/>
      <dgm:spPr>
        <a:solidFill>
          <a:srgbClr val="7030A0">
            <a:alpha val="50000"/>
          </a:srgbClr>
        </a:solidFill>
      </dgm:spPr>
      <dgm:t>
        <a:bodyPr/>
        <a:lstStyle/>
        <a:p>
          <a:r>
            <a:rPr lang="en-US" sz="4000" dirty="0">
              <a:solidFill>
                <a:schemeClr val="tx1"/>
              </a:solidFill>
            </a:rPr>
            <a:t>Planning a Project </a:t>
          </a:r>
        </a:p>
      </dgm:t>
    </dgm:pt>
    <dgm:pt modelId="{83E996E3-575F-464B-B132-DD3F478495F2}" type="parTrans" cxnId="{0FB7D8D1-0B83-4C45-B120-495A6A55DBC6}">
      <dgm:prSet/>
      <dgm:spPr/>
      <dgm:t>
        <a:bodyPr/>
        <a:lstStyle/>
        <a:p>
          <a:endParaRPr lang="en-US" sz="4000"/>
        </a:p>
      </dgm:t>
    </dgm:pt>
    <dgm:pt modelId="{BBCF4264-6F2B-4898-965F-9072D7B93AE5}" type="sibTrans" cxnId="{0FB7D8D1-0B83-4C45-B120-495A6A55DBC6}">
      <dgm:prSet/>
      <dgm:spPr/>
      <dgm:t>
        <a:bodyPr/>
        <a:lstStyle/>
        <a:p>
          <a:endParaRPr lang="en-US" sz="4000"/>
        </a:p>
      </dgm:t>
    </dgm:pt>
    <dgm:pt modelId="{FC6E9035-72C5-4B7E-B4FD-6C7E6844D6DC}" type="pres">
      <dgm:prSet presAssocID="{825679A2-6BC2-4400-B199-F3D7CBA9CE04}" presName="linear" presStyleCnt="0">
        <dgm:presLayoutVars>
          <dgm:animLvl val="lvl"/>
          <dgm:resizeHandles val="exact"/>
        </dgm:presLayoutVars>
      </dgm:prSet>
      <dgm:spPr/>
    </dgm:pt>
    <dgm:pt modelId="{2D8F0ED1-C57E-45E6-8973-1A90D00E8308}" type="pres">
      <dgm:prSet presAssocID="{99519722-EA5D-4A1C-BE99-06E7DD14ED61}" presName="parentText" presStyleLbl="node1" presStyleIdx="0" presStyleCnt="1" custScaleY="150824" custLinFactY="-38328" custLinFactNeighborX="-358" custLinFactNeighborY="-100000">
        <dgm:presLayoutVars>
          <dgm:chMax val="0"/>
          <dgm:bulletEnabled val="1"/>
        </dgm:presLayoutVars>
      </dgm:prSet>
      <dgm:spPr/>
    </dgm:pt>
  </dgm:ptLst>
  <dgm:cxnLst>
    <dgm:cxn modelId="{799C7A89-B5B2-4716-8C83-43ED4981F71D}" type="presOf" srcId="{825679A2-6BC2-4400-B199-F3D7CBA9CE04}" destId="{FC6E9035-72C5-4B7E-B4FD-6C7E6844D6DC}" srcOrd="0" destOrd="0" presId="urn:microsoft.com/office/officeart/2005/8/layout/vList2"/>
    <dgm:cxn modelId="{0FB7D8D1-0B83-4C45-B120-495A6A55DBC6}" srcId="{825679A2-6BC2-4400-B199-F3D7CBA9CE04}" destId="{99519722-EA5D-4A1C-BE99-06E7DD14ED61}" srcOrd="0" destOrd="0" parTransId="{83E996E3-575F-464B-B132-DD3F478495F2}" sibTransId="{BBCF4264-6F2B-4898-965F-9072D7B93AE5}"/>
    <dgm:cxn modelId="{FD01B4DC-7A38-477E-B63B-CC03702A0B20}" type="presOf" srcId="{99519722-EA5D-4A1C-BE99-06E7DD14ED61}" destId="{2D8F0ED1-C57E-45E6-8973-1A90D00E8308}" srcOrd="0" destOrd="0" presId="urn:microsoft.com/office/officeart/2005/8/layout/vList2"/>
    <dgm:cxn modelId="{3BF60C46-450B-4088-9A80-77AA1941CAED}" type="presParOf" srcId="{FC6E9035-72C5-4B7E-B4FD-6C7E6844D6DC}" destId="{2D8F0ED1-C57E-45E6-8973-1A90D00E830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D579FC7-7420-43F7-B7B3-AB1CD0A16F31}">
      <dgm:prSet custT="1"/>
      <dgm:spPr/>
      <dgm:t>
        <a:bodyPr/>
        <a:lstStyle/>
        <a:p>
          <a:endParaRPr lang="en-US" sz="2800" dirty="0"/>
        </a:p>
      </dgm:t>
    </dgm:pt>
    <dgm:pt modelId="{ACF75E06-EF67-4520-B18F-F65A8C5053C1}" type="parTrans" cxnId="{65C406F3-1AB8-4EB4-99A4-55CC1C1B256C}">
      <dgm:prSet/>
      <dgm:spPr/>
      <dgm:t>
        <a:bodyPr/>
        <a:lstStyle/>
        <a:p>
          <a:endParaRPr lang="en-US"/>
        </a:p>
      </dgm:t>
    </dgm:pt>
    <dgm:pt modelId="{0169D25E-EF26-422D-A8F6-EE487A3D6022}" type="sibTrans" cxnId="{65C406F3-1AB8-4EB4-99A4-55CC1C1B256C}">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6ECBC918-269F-42AD-9BBA-DB52BA141306}" type="pres">
      <dgm:prSet presAssocID="{1D579FC7-7420-43F7-B7B3-AB1CD0A16F31}" presName="parentText" presStyleLbl="node1" presStyleIdx="0" presStyleCnt="1" custScaleY="61977" custLinFactY="-72713" custLinFactNeighborY="-100000">
        <dgm:presLayoutVars>
          <dgm:chMax val="0"/>
          <dgm:bulletEnabled val="1"/>
        </dgm:presLayoutVars>
      </dgm:prSet>
      <dgm:spPr/>
    </dgm:pt>
  </dgm:ptLst>
  <dgm:cxnLst>
    <dgm:cxn modelId="{8ADED386-D14D-4841-B710-53595E9F082F}" type="presOf" srcId="{1D579FC7-7420-43F7-B7B3-AB1CD0A16F31}" destId="{6ECBC918-269F-42AD-9BBA-DB52BA141306}" srcOrd="0" destOrd="0" presId="urn:microsoft.com/office/officeart/2005/8/layout/vList2"/>
    <dgm:cxn modelId="{799C7A89-B5B2-4716-8C83-43ED4981F71D}" type="presOf" srcId="{825679A2-6BC2-4400-B199-F3D7CBA9CE04}" destId="{FC6E9035-72C5-4B7E-B4FD-6C7E6844D6DC}" srcOrd="0" destOrd="0" presId="urn:microsoft.com/office/officeart/2005/8/layout/vList2"/>
    <dgm:cxn modelId="{65C406F3-1AB8-4EB4-99A4-55CC1C1B256C}" srcId="{825679A2-6BC2-4400-B199-F3D7CBA9CE04}" destId="{1D579FC7-7420-43F7-B7B3-AB1CD0A16F31}" srcOrd="0" destOrd="0" parTransId="{ACF75E06-EF67-4520-B18F-F65A8C5053C1}" sibTransId="{0169D25E-EF26-422D-A8F6-EE487A3D6022}"/>
    <dgm:cxn modelId="{DEBF4B42-2EDF-4672-92C9-A0ECE5EE18FD}" type="presParOf" srcId="{FC6E9035-72C5-4B7E-B4FD-6C7E6844D6DC}" destId="{6ECBC918-269F-42AD-9BBA-DB52BA14130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860FCA1-84CD-4410-8CA4-2FE1B710AB6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65D6B61A-3FE2-40F8-AAAA-742704D381CD}">
      <dgm:prSet/>
      <dgm:spPr/>
      <dgm:t>
        <a:bodyPr/>
        <a:lstStyle/>
        <a:p>
          <a:r>
            <a:rPr lang="en-US"/>
            <a:t>Milestones</a:t>
          </a:r>
        </a:p>
      </dgm:t>
    </dgm:pt>
    <dgm:pt modelId="{75866720-5755-452A-AC25-8F579E9EE04D}" type="parTrans" cxnId="{10A90D79-FCAF-460C-9B12-2F6A32E91946}">
      <dgm:prSet/>
      <dgm:spPr/>
      <dgm:t>
        <a:bodyPr/>
        <a:lstStyle/>
        <a:p>
          <a:endParaRPr lang="en-US"/>
        </a:p>
      </dgm:t>
    </dgm:pt>
    <dgm:pt modelId="{04481AFE-F277-416C-911C-E9B7FF9A90B1}" type="sibTrans" cxnId="{10A90D79-FCAF-460C-9B12-2F6A32E91946}">
      <dgm:prSet/>
      <dgm:spPr/>
      <dgm:t>
        <a:bodyPr/>
        <a:lstStyle/>
        <a:p>
          <a:endParaRPr lang="en-US"/>
        </a:p>
      </dgm:t>
    </dgm:pt>
    <dgm:pt modelId="{02F42288-FF10-46BB-B3C4-71BAE54922FE}">
      <dgm:prSet/>
      <dgm:spPr/>
      <dgm:t>
        <a:bodyPr/>
        <a:lstStyle/>
        <a:p>
          <a:r>
            <a:rPr lang="en-US"/>
            <a:t>TPro PM Notes</a:t>
          </a:r>
        </a:p>
      </dgm:t>
    </dgm:pt>
    <dgm:pt modelId="{E1C85BB3-644F-4E4F-825B-5FE6803911EE}" type="parTrans" cxnId="{10E35A6E-B2BC-4A61-A95F-BEAEA40754A3}">
      <dgm:prSet/>
      <dgm:spPr/>
      <dgm:t>
        <a:bodyPr/>
        <a:lstStyle/>
        <a:p>
          <a:endParaRPr lang="en-US"/>
        </a:p>
      </dgm:t>
    </dgm:pt>
    <dgm:pt modelId="{9957A1F6-3B62-41F8-8478-C7FC04A22942}" type="sibTrans" cxnId="{10E35A6E-B2BC-4A61-A95F-BEAEA40754A3}">
      <dgm:prSet/>
      <dgm:spPr/>
      <dgm:t>
        <a:bodyPr/>
        <a:lstStyle/>
        <a:p>
          <a:endParaRPr lang="en-US"/>
        </a:p>
      </dgm:t>
    </dgm:pt>
    <dgm:pt modelId="{14E6DC31-CEA9-4975-9811-40F64FCF0BF1}">
      <dgm:prSet/>
      <dgm:spPr/>
      <dgm:t>
        <a:bodyPr/>
        <a:lstStyle/>
        <a:p>
          <a:r>
            <a:rPr lang="en-US"/>
            <a:t>Primavera P6 Updates</a:t>
          </a:r>
        </a:p>
      </dgm:t>
    </dgm:pt>
    <dgm:pt modelId="{D369269A-71AF-4FDE-A0FE-9719569494D4}" type="parTrans" cxnId="{D3BAB571-05C4-47E6-9A1F-D3BF5EA0FACE}">
      <dgm:prSet/>
      <dgm:spPr/>
      <dgm:t>
        <a:bodyPr/>
        <a:lstStyle/>
        <a:p>
          <a:endParaRPr lang="en-US"/>
        </a:p>
      </dgm:t>
    </dgm:pt>
    <dgm:pt modelId="{6B87B273-5DC7-4C82-876A-A097CEB02719}" type="sibTrans" cxnId="{D3BAB571-05C4-47E6-9A1F-D3BF5EA0FACE}">
      <dgm:prSet/>
      <dgm:spPr/>
      <dgm:t>
        <a:bodyPr/>
        <a:lstStyle/>
        <a:p>
          <a:endParaRPr lang="en-US"/>
        </a:p>
      </dgm:t>
    </dgm:pt>
    <dgm:pt modelId="{3B4E0C6B-6A98-472B-A480-FC3E8E9BBC9C}">
      <dgm:prSet/>
      <dgm:spPr/>
      <dgm:t>
        <a:bodyPr/>
        <a:lstStyle/>
        <a:p>
          <a:r>
            <a:rPr lang="en-US"/>
            <a:t>Cost Estimates</a:t>
          </a:r>
        </a:p>
      </dgm:t>
    </dgm:pt>
    <dgm:pt modelId="{23499FF5-BE50-46E7-9A52-CBF7FC9D6442}" type="parTrans" cxnId="{65EC549C-2208-4A11-8E33-BDFA204EBFDE}">
      <dgm:prSet/>
      <dgm:spPr/>
      <dgm:t>
        <a:bodyPr/>
        <a:lstStyle/>
        <a:p>
          <a:endParaRPr lang="en-US"/>
        </a:p>
      </dgm:t>
    </dgm:pt>
    <dgm:pt modelId="{B33E380C-5BD2-4912-9EBA-AE1271E94CC2}" type="sibTrans" cxnId="{65EC549C-2208-4A11-8E33-BDFA204EBFDE}">
      <dgm:prSet/>
      <dgm:spPr/>
      <dgm:t>
        <a:bodyPr/>
        <a:lstStyle/>
        <a:p>
          <a:endParaRPr lang="en-US"/>
        </a:p>
      </dgm:t>
    </dgm:pt>
    <dgm:pt modelId="{0B074ECD-EF22-44C7-9843-76CBAE6BDDC9}">
      <dgm:prSet/>
      <dgm:spPr/>
      <dgm:t>
        <a:bodyPr/>
        <a:lstStyle/>
        <a:p>
          <a:r>
            <a:rPr lang="en-US"/>
            <a:t>TPro Contacts</a:t>
          </a:r>
        </a:p>
      </dgm:t>
    </dgm:pt>
    <dgm:pt modelId="{16C043E0-EE78-4F38-87AE-5481756CB09A}" type="parTrans" cxnId="{2B00D31C-CFDE-4995-A141-C80B41D12FAB}">
      <dgm:prSet/>
      <dgm:spPr/>
      <dgm:t>
        <a:bodyPr/>
        <a:lstStyle/>
        <a:p>
          <a:endParaRPr lang="en-US"/>
        </a:p>
      </dgm:t>
    </dgm:pt>
    <dgm:pt modelId="{4C81868E-BD3A-44DD-8B6C-C4825D580AF9}" type="sibTrans" cxnId="{2B00D31C-CFDE-4995-A141-C80B41D12FAB}">
      <dgm:prSet/>
      <dgm:spPr/>
      <dgm:t>
        <a:bodyPr/>
        <a:lstStyle/>
        <a:p>
          <a:endParaRPr lang="en-US"/>
        </a:p>
      </dgm:t>
    </dgm:pt>
    <dgm:pt modelId="{BDBE4F71-9DB2-4F39-94DD-6E9DB796EEA7}">
      <dgm:prSet/>
      <dgm:spPr/>
      <dgm:t>
        <a:bodyPr/>
        <a:lstStyle/>
        <a:p>
          <a:r>
            <a:rPr lang="en-US"/>
            <a:t>Active Schedules</a:t>
          </a:r>
        </a:p>
      </dgm:t>
    </dgm:pt>
    <dgm:pt modelId="{8CBD5386-9420-4D81-B4C3-A5EE86420DCD}" type="parTrans" cxnId="{A95E2A8C-A144-464E-A366-5FA787BC2BD5}">
      <dgm:prSet/>
      <dgm:spPr/>
      <dgm:t>
        <a:bodyPr/>
        <a:lstStyle/>
        <a:p>
          <a:endParaRPr lang="en-US"/>
        </a:p>
      </dgm:t>
    </dgm:pt>
    <dgm:pt modelId="{2A53227A-6BDD-4E25-AE62-E7B556EE2FDA}" type="sibTrans" cxnId="{A95E2A8C-A144-464E-A366-5FA787BC2BD5}">
      <dgm:prSet/>
      <dgm:spPr/>
      <dgm:t>
        <a:bodyPr/>
        <a:lstStyle/>
        <a:p>
          <a:endParaRPr lang="en-US"/>
        </a:p>
      </dgm:t>
    </dgm:pt>
    <dgm:pt modelId="{524D2DBF-D1BC-4E61-931C-4BCB78BB6215}">
      <dgm:prSet/>
      <dgm:spPr/>
      <dgm:t>
        <a:bodyPr/>
        <a:lstStyle/>
        <a:p>
          <a:r>
            <a:rPr lang="en-US"/>
            <a:t>PCRFs</a:t>
          </a:r>
        </a:p>
      </dgm:t>
    </dgm:pt>
    <dgm:pt modelId="{CF1D43AA-2817-4529-B344-20ACB3B34DF5}" type="parTrans" cxnId="{98E70074-5E98-4196-8DB6-403E9F2F95D6}">
      <dgm:prSet/>
      <dgm:spPr/>
      <dgm:t>
        <a:bodyPr/>
        <a:lstStyle/>
        <a:p>
          <a:endParaRPr lang="en-US"/>
        </a:p>
      </dgm:t>
    </dgm:pt>
    <dgm:pt modelId="{74E18EB9-B1F6-49AE-B017-A07D12ACCDEA}" type="sibTrans" cxnId="{98E70074-5E98-4196-8DB6-403E9F2F95D6}">
      <dgm:prSet/>
      <dgm:spPr/>
      <dgm:t>
        <a:bodyPr/>
        <a:lstStyle/>
        <a:p>
          <a:endParaRPr lang="en-US"/>
        </a:p>
      </dgm:t>
    </dgm:pt>
    <dgm:pt modelId="{59A9DC08-60A4-4C56-B7D9-3E88221F9AFF}">
      <dgm:prSet/>
      <dgm:spPr/>
      <dgm:t>
        <a:bodyPr/>
        <a:lstStyle/>
        <a:p>
          <a:r>
            <a:rPr lang="en-US"/>
            <a:t>Escalation Memos</a:t>
          </a:r>
        </a:p>
      </dgm:t>
    </dgm:pt>
    <dgm:pt modelId="{9C067D63-F9A2-4CFF-9029-D41366D26E1A}" type="parTrans" cxnId="{8C890AB9-DD6E-4DC8-B494-9005DCF4D7D0}">
      <dgm:prSet/>
      <dgm:spPr/>
      <dgm:t>
        <a:bodyPr/>
        <a:lstStyle/>
        <a:p>
          <a:endParaRPr lang="en-US"/>
        </a:p>
      </dgm:t>
    </dgm:pt>
    <dgm:pt modelId="{CCA2719E-C2C6-4EEA-B71D-AF8D3F9F7E65}" type="sibTrans" cxnId="{8C890AB9-DD6E-4DC8-B494-9005DCF4D7D0}">
      <dgm:prSet/>
      <dgm:spPr/>
      <dgm:t>
        <a:bodyPr/>
        <a:lstStyle/>
        <a:p>
          <a:endParaRPr lang="en-US"/>
        </a:p>
      </dgm:t>
    </dgm:pt>
    <dgm:pt modelId="{7CEFB1DA-9483-4495-9EDF-7A165053C39E}">
      <dgm:prSet/>
      <dgm:spPr/>
      <dgm:t>
        <a:bodyPr/>
        <a:lstStyle/>
        <a:p>
          <a:r>
            <a:rPr lang="en-US"/>
            <a:t>TPro Expanded Description</a:t>
          </a:r>
        </a:p>
      </dgm:t>
    </dgm:pt>
    <dgm:pt modelId="{F6E5111D-CF91-4FD9-84EE-A10C79048BF1}" type="parTrans" cxnId="{26E8C511-0CA9-41B6-ACB3-C7712FBC8D73}">
      <dgm:prSet/>
      <dgm:spPr/>
      <dgm:t>
        <a:bodyPr/>
        <a:lstStyle/>
        <a:p>
          <a:endParaRPr lang="en-US"/>
        </a:p>
      </dgm:t>
    </dgm:pt>
    <dgm:pt modelId="{70FDD29A-339E-4B1E-984E-E33944F46722}" type="sibTrans" cxnId="{26E8C511-0CA9-41B6-ACB3-C7712FBC8D73}">
      <dgm:prSet/>
      <dgm:spPr/>
      <dgm:t>
        <a:bodyPr/>
        <a:lstStyle/>
        <a:p>
          <a:endParaRPr lang="en-US"/>
        </a:p>
      </dgm:t>
    </dgm:pt>
    <dgm:pt modelId="{621428F9-BE71-4107-BD3C-CA22648A2B56}">
      <dgm:prSet/>
      <dgm:spPr/>
      <dgm:t>
        <a:bodyPr/>
        <a:lstStyle/>
        <a:p>
          <a:r>
            <a:rPr lang="en-US" dirty="0"/>
            <a:t>TPro Design Notes (</a:t>
          </a:r>
          <a:r>
            <a:rPr lang="en-US" i="1" dirty="0"/>
            <a:t>if consultant or local designed use for contract info</a:t>
          </a:r>
          <a:r>
            <a:rPr lang="en-US" dirty="0"/>
            <a:t>)</a:t>
          </a:r>
        </a:p>
      </dgm:t>
    </dgm:pt>
    <dgm:pt modelId="{152A35CD-EEA5-45A0-9A5C-D4B9CE03C345}" type="parTrans" cxnId="{BAD71403-3159-4D22-AB54-56F555D44E95}">
      <dgm:prSet/>
      <dgm:spPr/>
      <dgm:t>
        <a:bodyPr/>
        <a:lstStyle/>
        <a:p>
          <a:endParaRPr lang="en-US"/>
        </a:p>
      </dgm:t>
    </dgm:pt>
    <dgm:pt modelId="{7B6F6B19-3F07-46FE-801D-5056483DDA2C}" type="sibTrans" cxnId="{BAD71403-3159-4D22-AB54-56F555D44E95}">
      <dgm:prSet/>
      <dgm:spPr/>
      <dgm:t>
        <a:bodyPr/>
        <a:lstStyle/>
        <a:p>
          <a:endParaRPr lang="en-US"/>
        </a:p>
      </dgm:t>
    </dgm:pt>
    <dgm:pt modelId="{3361D49D-7F41-4D0A-861B-976EDB4E566A}">
      <dgm:prSet/>
      <dgm:spPr/>
      <dgm:t>
        <a:bodyPr/>
        <a:lstStyle/>
        <a:p>
          <a:r>
            <a:rPr lang="en-US" dirty="0"/>
            <a:t>Project Status Update (PSU)</a:t>
          </a:r>
        </a:p>
      </dgm:t>
    </dgm:pt>
    <dgm:pt modelId="{B8DEC738-23F1-43D3-B214-D0901107BF33}" type="parTrans" cxnId="{DE90508C-961C-472E-9E55-302114F378DB}">
      <dgm:prSet/>
      <dgm:spPr/>
      <dgm:t>
        <a:bodyPr/>
        <a:lstStyle/>
        <a:p>
          <a:endParaRPr lang="en-US"/>
        </a:p>
      </dgm:t>
    </dgm:pt>
    <dgm:pt modelId="{ABDFD145-72BC-4843-A44E-E06E206C7889}" type="sibTrans" cxnId="{DE90508C-961C-472E-9E55-302114F378DB}">
      <dgm:prSet/>
      <dgm:spPr/>
      <dgm:t>
        <a:bodyPr/>
        <a:lstStyle/>
        <a:p>
          <a:endParaRPr lang="en-US"/>
        </a:p>
      </dgm:t>
    </dgm:pt>
    <dgm:pt modelId="{C7A38D74-903F-4483-88DF-8B48188BB0FD}" type="pres">
      <dgm:prSet presAssocID="{9860FCA1-84CD-4410-8CA4-2FE1B710AB6D}" presName="diagram" presStyleCnt="0">
        <dgm:presLayoutVars>
          <dgm:dir/>
          <dgm:resizeHandles val="exact"/>
        </dgm:presLayoutVars>
      </dgm:prSet>
      <dgm:spPr/>
    </dgm:pt>
    <dgm:pt modelId="{4B3EEA39-65E8-48D5-81ED-66540958C2DB}" type="pres">
      <dgm:prSet presAssocID="{65D6B61A-3FE2-40F8-AAAA-742704D381CD}" presName="node" presStyleLbl="node1" presStyleIdx="0" presStyleCnt="11">
        <dgm:presLayoutVars>
          <dgm:bulletEnabled val="1"/>
        </dgm:presLayoutVars>
      </dgm:prSet>
      <dgm:spPr/>
    </dgm:pt>
    <dgm:pt modelId="{4D37908D-AB05-4F65-8469-332974C8FBF2}" type="pres">
      <dgm:prSet presAssocID="{04481AFE-F277-416C-911C-E9B7FF9A90B1}" presName="sibTrans" presStyleCnt="0"/>
      <dgm:spPr/>
    </dgm:pt>
    <dgm:pt modelId="{C8D80F13-B39C-4086-B6F4-2CB66316A6A7}" type="pres">
      <dgm:prSet presAssocID="{02F42288-FF10-46BB-B3C4-71BAE54922FE}" presName="node" presStyleLbl="node1" presStyleIdx="1" presStyleCnt="11">
        <dgm:presLayoutVars>
          <dgm:bulletEnabled val="1"/>
        </dgm:presLayoutVars>
      </dgm:prSet>
      <dgm:spPr/>
    </dgm:pt>
    <dgm:pt modelId="{B15341B0-3718-46A6-B06B-55707F636F95}" type="pres">
      <dgm:prSet presAssocID="{9957A1F6-3B62-41F8-8478-C7FC04A22942}" presName="sibTrans" presStyleCnt="0"/>
      <dgm:spPr/>
    </dgm:pt>
    <dgm:pt modelId="{8F123282-668B-473F-BB1A-1AB5070D8FA3}" type="pres">
      <dgm:prSet presAssocID="{14E6DC31-CEA9-4975-9811-40F64FCF0BF1}" presName="node" presStyleLbl="node1" presStyleIdx="2" presStyleCnt="11">
        <dgm:presLayoutVars>
          <dgm:bulletEnabled val="1"/>
        </dgm:presLayoutVars>
      </dgm:prSet>
      <dgm:spPr/>
    </dgm:pt>
    <dgm:pt modelId="{1E17FD78-BC2C-4122-8BB3-1D377A158C63}" type="pres">
      <dgm:prSet presAssocID="{6B87B273-5DC7-4C82-876A-A097CEB02719}" presName="sibTrans" presStyleCnt="0"/>
      <dgm:spPr/>
    </dgm:pt>
    <dgm:pt modelId="{EC879CDA-E04F-4D58-98DD-B2F7E816A650}" type="pres">
      <dgm:prSet presAssocID="{3B4E0C6B-6A98-472B-A480-FC3E8E9BBC9C}" presName="node" presStyleLbl="node1" presStyleIdx="3" presStyleCnt="11">
        <dgm:presLayoutVars>
          <dgm:bulletEnabled val="1"/>
        </dgm:presLayoutVars>
      </dgm:prSet>
      <dgm:spPr/>
    </dgm:pt>
    <dgm:pt modelId="{823E17B3-E5A8-41E0-8D76-1F34DA64956C}" type="pres">
      <dgm:prSet presAssocID="{B33E380C-5BD2-4912-9EBA-AE1271E94CC2}" presName="sibTrans" presStyleCnt="0"/>
      <dgm:spPr/>
    </dgm:pt>
    <dgm:pt modelId="{32945D45-C920-4215-BC19-67A0C04A1D49}" type="pres">
      <dgm:prSet presAssocID="{0B074ECD-EF22-44C7-9843-76CBAE6BDDC9}" presName="node" presStyleLbl="node1" presStyleIdx="4" presStyleCnt="11">
        <dgm:presLayoutVars>
          <dgm:bulletEnabled val="1"/>
        </dgm:presLayoutVars>
      </dgm:prSet>
      <dgm:spPr/>
    </dgm:pt>
    <dgm:pt modelId="{B6444281-3BCD-4EC6-A9FE-641DC1C6AE5F}" type="pres">
      <dgm:prSet presAssocID="{4C81868E-BD3A-44DD-8B6C-C4825D580AF9}" presName="sibTrans" presStyleCnt="0"/>
      <dgm:spPr/>
    </dgm:pt>
    <dgm:pt modelId="{0F8D85E8-809A-461D-AD7B-652551836E9B}" type="pres">
      <dgm:prSet presAssocID="{BDBE4F71-9DB2-4F39-94DD-6E9DB796EEA7}" presName="node" presStyleLbl="node1" presStyleIdx="5" presStyleCnt="11">
        <dgm:presLayoutVars>
          <dgm:bulletEnabled val="1"/>
        </dgm:presLayoutVars>
      </dgm:prSet>
      <dgm:spPr/>
    </dgm:pt>
    <dgm:pt modelId="{966C41F1-04AF-4CEA-B305-D13D8475C958}" type="pres">
      <dgm:prSet presAssocID="{2A53227A-6BDD-4E25-AE62-E7B556EE2FDA}" presName="sibTrans" presStyleCnt="0"/>
      <dgm:spPr/>
    </dgm:pt>
    <dgm:pt modelId="{A465C9F3-FC6F-45BB-A5DD-6592746A11B8}" type="pres">
      <dgm:prSet presAssocID="{524D2DBF-D1BC-4E61-931C-4BCB78BB6215}" presName="node" presStyleLbl="node1" presStyleIdx="6" presStyleCnt="11">
        <dgm:presLayoutVars>
          <dgm:bulletEnabled val="1"/>
        </dgm:presLayoutVars>
      </dgm:prSet>
      <dgm:spPr/>
    </dgm:pt>
    <dgm:pt modelId="{A16D46C5-5A3F-4ED1-8E40-1350E217F081}" type="pres">
      <dgm:prSet presAssocID="{74E18EB9-B1F6-49AE-B017-A07D12ACCDEA}" presName="sibTrans" presStyleCnt="0"/>
      <dgm:spPr/>
    </dgm:pt>
    <dgm:pt modelId="{D1027A28-B6D3-45FA-ABA4-345E90E089EC}" type="pres">
      <dgm:prSet presAssocID="{59A9DC08-60A4-4C56-B7D9-3E88221F9AFF}" presName="node" presStyleLbl="node1" presStyleIdx="7" presStyleCnt="11">
        <dgm:presLayoutVars>
          <dgm:bulletEnabled val="1"/>
        </dgm:presLayoutVars>
      </dgm:prSet>
      <dgm:spPr/>
    </dgm:pt>
    <dgm:pt modelId="{48DAFC8B-98FE-415F-9DAA-4A4D3EE5F93F}" type="pres">
      <dgm:prSet presAssocID="{CCA2719E-C2C6-4EEA-B71D-AF8D3F9F7E65}" presName="sibTrans" presStyleCnt="0"/>
      <dgm:spPr/>
    </dgm:pt>
    <dgm:pt modelId="{575A51C7-66B0-404A-8C1E-36BFE6530E74}" type="pres">
      <dgm:prSet presAssocID="{7CEFB1DA-9483-4495-9EDF-7A165053C39E}" presName="node" presStyleLbl="node1" presStyleIdx="8" presStyleCnt="11">
        <dgm:presLayoutVars>
          <dgm:bulletEnabled val="1"/>
        </dgm:presLayoutVars>
      </dgm:prSet>
      <dgm:spPr/>
    </dgm:pt>
    <dgm:pt modelId="{111262C8-A28F-47B7-87DF-9CE2A7DCFC6B}" type="pres">
      <dgm:prSet presAssocID="{70FDD29A-339E-4B1E-984E-E33944F46722}" presName="sibTrans" presStyleCnt="0"/>
      <dgm:spPr/>
    </dgm:pt>
    <dgm:pt modelId="{E86D08BE-EB91-4703-9A0F-F55D56C698C3}" type="pres">
      <dgm:prSet presAssocID="{621428F9-BE71-4107-BD3C-CA22648A2B56}" presName="node" presStyleLbl="node1" presStyleIdx="9" presStyleCnt="11">
        <dgm:presLayoutVars>
          <dgm:bulletEnabled val="1"/>
        </dgm:presLayoutVars>
      </dgm:prSet>
      <dgm:spPr/>
    </dgm:pt>
    <dgm:pt modelId="{74202F68-C882-412F-8834-BFE3640685B9}" type="pres">
      <dgm:prSet presAssocID="{7B6F6B19-3F07-46FE-801D-5056483DDA2C}" presName="sibTrans" presStyleCnt="0"/>
      <dgm:spPr/>
    </dgm:pt>
    <dgm:pt modelId="{637A1758-3246-4417-A8F9-1130FCD08C3E}" type="pres">
      <dgm:prSet presAssocID="{3361D49D-7F41-4D0A-861B-976EDB4E566A}" presName="node" presStyleLbl="node1" presStyleIdx="10" presStyleCnt="11">
        <dgm:presLayoutVars>
          <dgm:bulletEnabled val="1"/>
        </dgm:presLayoutVars>
      </dgm:prSet>
      <dgm:spPr/>
    </dgm:pt>
  </dgm:ptLst>
  <dgm:cxnLst>
    <dgm:cxn modelId="{BAD71403-3159-4D22-AB54-56F555D44E95}" srcId="{9860FCA1-84CD-4410-8CA4-2FE1B710AB6D}" destId="{621428F9-BE71-4107-BD3C-CA22648A2B56}" srcOrd="9" destOrd="0" parTransId="{152A35CD-EEA5-45A0-9A5C-D4B9CE03C345}" sibTransId="{7B6F6B19-3F07-46FE-801D-5056483DDA2C}"/>
    <dgm:cxn modelId="{A2B27803-21D5-4C80-9571-6EA0C4F230C7}" type="presOf" srcId="{65D6B61A-3FE2-40F8-AAAA-742704D381CD}" destId="{4B3EEA39-65E8-48D5-81ED-66540958C2DB}" srcOrd="0" destOrd="0" presId="urn:microsoft.com/office/officeart/2005/8/layout/default"/>
    <dgm:cxn modelId="{D2EEEF07-1EC0-4ADB-9D2A-0E399B140D15}" type="presOf" srcId="{621428F9-BE71-4107-BD3C-CA22648A2B56}" destId="{E86D08BE-EB91-4703-9A0F-F55D56C698C3}" srcOrd="0" destOrd="0" presId="urn:microsoft.com/office/officeart/2005/8/layout/default"/>
    <dgm:cxn modelId="{0A8DBE0F-5323-4EA7-8DB6-0B13A0B72C6E}" type="presOf" srcId="{3B4E0C6B-6A98-472B-A480-FC3E8E9BBC9C}" destId="{EC879CDA-E04F-4D58-98DD-B2F7E816A650}" srcOrd="0" destOrd="0" presId="urn:microsoft.com/office/officeart/2005/8/layout/default"/>
    <dgm:cxn modelId="{9EEFA311-4D9F-4653-BF51-7F4A402488A9}" type="presOf" srcId="{02F42288-FF10-46BB-B3C4-71BAE54922FE}" destId="{C8D80F13-B39C-4086-B6F4-2CB66316A6A7}" srcOrd="0" destOrd="0" presId="urn:microsoft.com/office/officeart/2005/8/layout/default"/>
    <dgm:cxn modelId="{26E8C511-0CA9-41B6-ACB3-C7712FBC8D73}" srcId="{9860FCA1-84CD-4410-8CA4-2FE1B710AB6D}" destId="{7CEFB1DA-9483-4495-9EDF-7A165053C39E}" srcOrd="8" destOrd="0" parTransId="{F6E5111D-CF91-4FD9-84EE-A10C79048BF1}" sibTransId="{70FDD29A-339E-4B1E-984E-E33944F46722}"/>
    <dgm:cxn modelId="{5ED3071A-D8C8-4489-B3BF-F46CDCC9ED86}" type="presOf" srcId="{BDBE4F71-9DB2-4F39-94DD-6E9DB796EEA7}" destId="{0F8D85E8-809A-461D-AD7B-652551836E9B}" srcOrd="0" destOrd="0" presId="urn:microsoft.com/office/officeart/2005/8/layout/default"/>
    <dgm:cxn modelId="{2B00D31C-CFDE-4995-A141-C80B41D12FAB}" srcId="{9860FCA1-84CD-4410-8CA4-2FE1B710AB6D}" destId="{0B074ECD-EF22-44C7-9843-76CBAE6BDDC9}" srcOrd="4" destOrd="0" parTransId="{16C043E0-EE78-4F38-87AE-5481756CB09A}" sibTransId="{4C81868E-BD3A-44DD-8B6C-C4825D580AF9}"/>
    <dgm:cxn modelId="{D5A78623-EA4F-4492-9BC9-7970A5433C1D}" type="presOf" srcId="{14E6DC31-CEA9-4975-9811-40F64FCF0BF1}" destId="{8F123282-668B-473F-BB1A-1AB5070D8FA3}" srcOrd="0" destOrd="0" presId="urn:microsoft.com/office/officeart/2005/8/layout/default"/>
    <dgm:cxn modelId="{7EAB306E-C1B7-417B-9893-C28ABE3D8D8C}" type="presOf" srcId="{3361D49D-7F41-4D0A-861B-976EDB4E566A}" destId="{637A1758-3246-4417-A8F9-1130FCD08C3E}" srcOrd="0" destOrd="0" presId="urn:microsoft.com/office/officeart/2005/8/layout/default"/>
    <dgm:cxn modelId="{10E35A6E-B2BC-4A61-A95F-BEAEA40754A3}" srcId="{9860FCA1-84CD-4410-8CA4-2FE1B710AB6D}" destId="{02F42288-FF10-46BB-B3C4-71BAE54922FE}" srcOrd="1" destOrd="0" parTransId="{E1C85BB3-644F-4E4F-825B-5FE6803911EE}" sibTransId="{9957A1F6-3B62-41F8-8478-C7FC04A22942}"/>
    <dgm:cxn modelId="{D3BAB571-05C4-47E6-9A1F-D3BF5EA0FACE}" srcId="{9860FCA1-84CD-4410-8CA4-2FE1B710AB6D}" destId="{14E6DC31-CEA9-4975-9811-40F64FCF0BF1}" srcOrd="2" destOrd="0" parTransId="{D369269A-71AF-4FDE-A0FE-9719569494D4}" sibTransId="{6B87B273-5DC7-4C82-876A-A097CEB02719}"/>
    <dgm:cxn modelId="{98E70074-5E98-4196-8DB6-403E9F2F95D6}" srcId="{9860FCA1-84CD-4410-8CA4-2FE1B710AB6D}" destId="{524D2DBF-D1BC-4E61-931C-4BCB78BB6215}" srcOrd="6" destOrd="0" parTransId="{CF1D43AA-2817-4529-B344-20ACB3B34DF5}" sibTransId="{74E18EB9-B1F6-49AE-B017-A07D12ACCDEA}"/>
    <dgm:cxn modelId="{10A90D79-FCAF-460C-9B12-2F6A32E91946}" srcId="{9860FCA1-84CD-4410-8CA4-2FE1B710AB6D}" destId="{65D6B61A-3FE2-40F8-AAAA-742704D381CD}" srcOrd="0" destOrd="0" parTransId="{75866720-5755-452A-AC25-8F579E9EE04D}" sibTransId="{04481AFE-F277-416C-911C-E9B7FF9A90B1}"/>
    <dgm:cxn modelId="{3437B67C-2773-4CC8-BCC2-F55EAAE068A0}" type="presOf" srcId="{0B074ECD-EF22-44C7-9843-76CBAE6BDDC9}" destId="{32945D45-C920-4215-BC19-67A0C04A1D49}" srcOrd="0" destOrd="0" presId="urn:microsoft.com/office/officeart/2005/8/layout/default"/>
    <dgm:cxn modelId="{F00A9D8A-5CE3-4216-960A-1C1A87F08D9B}" type="presOf" srcId="{7CEFB1DA-9483-4495-9EDF-7A165053C39E}" destId="{575A51C7-66B0-404A-8C1E-36BFE6530E74}" srcOrd="0" destOrd="0" presId="urn:microsoft.com/office/officeart/2005/8/layout/default"/>
    <dgm:cxn modelId="{A95E2A8C-A144-464E-A366-5FA787BC2BD5}" srcId="{9860FCA1-84CD-4410-8CA4-2FE1B710AB6D}" destId="{BDBE4F71-9DB2-4F39-94DD-6E9DB796EEA7}" srcOrd="5" destOrd="0" parTransId="{8CBD5386-9420-4D81-B4C3-A5EE86420DCD}" sibTransId="{2A53227A-6BDD-4E25-AE62-E7B556EE2FDA}"/>
    <dgm:cxn modelId="{DE90508C-961C-472E-9E55-302114F378DB}" srcId="{9860FCA1-84CD-4410-8CA4-2FE1B710AB6D}" destId="{3361D49D-7F41-4D0A-861B-976EDB4E566A}" srcOrd="10" destOrd="0" parTransId="{B8DEC738-23F1-43D3-B214-D0901107BF33}" sibTransId="{ABDFD145-72BC-4843-A44E-E06E206C7889}"/>
    <dgm:cxn modelId="{4C721A92-7E48-4B59-B606-0DAD47E8463A}" type="presOf" srcId="{59A9DC08-60A4-4C56-B7D9-3E88221F9AFF}" destId="{D1027A28-B6D3-45FA-ABA4-345E90E089EC}" srcOrd="0" destOrd="0" presId="urn:microsoft.com/office/officeart/2005/8/layout/default"/>
    <dgm:cxn modelId="{65EC549C-2208-4A11-8E33-BDFA204EBFDE}" srcId="{9860FCA1-84CD-4410-8CA4-2FE1B710AB6D}" destId="{3B4E0C6B-6A98-472B-A480-FC3E8E9BBC9C}" srcOrd="3" destOrd="0" parTransId="{23499FF5-BE50-46E7-9A52-CBF7FC9D6442}" sibTransId="{B33E380C-5BD2-4912-9EBA-AE1271E94CC2}"/>
    <dgm:cxn modelId="{D04201A6-7B24-493E-B6F5-B3482BFD9A48}" type="presOf" srcId="{9860FCA1-84CD-4410-8CA4-2FE1B710AB6D}" destId="{C7A38D74-903F-4483-88DF-8B48188BB0FD}" srcOrd="0" destOrd="0" presId="urn:microsoft.com/office/officeart/2005/8/layout/default"/>
    <dgm:cxn modelId="{8C890AB9-DD6E-4DC8-B494-9005DCF4D7D0}" srcId="{9860FCA1-84CD-4410-8CA4-2FE1B710AB6D}" destId="{59A9DC08-60A4-4C56-B7D9-3E88221F9AFF}" srcOrd="7" destOrd="0" parTransId="{9C067D63-F9A2-4CFF-9029-D41366D26E1A}" sibTransId="{CCA2719E-C2C6-4EEA-B71D-AF8D3F9F7E65}"/>
    <dgm:cxn modelId="{BA81A5EA-D96C-485B-8B51-257C0CBAA21E}" type="presOf" srcId="{524D2DBF-D1BC-4E61-931C-4BCB78BB6215}" destId="{A465C9F3-FC6F-45BB-A5DD-6592746A11B8}" srcOrd="0" destOrd="0" presId="urn:microsoft.com/office/officeart/2005/8/layout/default"/>
    <dgm:cxn modelId="{59241603-99AF-4C7B-9126-1AC21F8F75AB}" type="presParOf" srcId="{C7A38D74-903F-4483-88DF-8B48188BB0FD}" destId="{4B3EEA39-65E8-48D5-81ED-66540958C2DB}" srcOrd="0" destOrd="0" presId="urn:microsoft.com/office/officeart/2005/8/layout/default"/>
    <dgm:cxn modelId="{1C1FAEFE-71B6-4617-A44F-72F88D04D7B1}" type="presParOf" srcId="{C7A38D74-903F-4483-88DF-8B48188BB0FD}" destId="{4D37908D-AB05-4F65-8469-332974C8FBF2}" srcOrd="1" destOrd="0" presId="urn:microsoft.com/office/officeart/2005/8/layout/default"/>
    <dgm:cxn modelId="{AFBCC364-02D0-460F-A5F7-E3D0674F94EF}" type="presParOf" srcId="{C7A38D74-903F-4483-88DF-8B48188BB0FD}" destId="{C8D80F13-B39C-4086-B6F4-2CB66316A6A7}" srcOrd="2" destOrd="0" presId="urn:microsoft.com/office/officeart/2005/8/layout/default"/>
    <dgm:cxn modelId="{14527036-16B8-41CD-A91B-48AA080104A9}" type="presParOf" srcId="{C7A38D74-903F-4483-88DF-8B48188BB0FD}" destId="{B15341B0-3718-46A6-B06B-55707F636F95}" srcOrd="3" destOrd="0" presId="urn:microsoft.com/office/officeart/2005/8/layout/default"/>
    <dgm:cxn modelId="{08B55069-8D76-4216-9C4E-FE7A6829243E}" type="presParOf" srcId="{C7A38D74-903F-4483-88DF-8B48188BB0FD}" destId="{8F123282-668B-473F-BB1A-1AB5070D8FA3}" srcOrd="4" destOrd="0" presId="urn:microsoft.com/office/officeart/2005/8/layout/default"/>
    <dgm:cxn modelId="{8F7FA3AF-AACD-4A8B-8011-52ECDB553385}" type="presParOf" srcId="{C7A38D74-903F-4483-88DF-8B48188BB0FD}" destId="{1E17FD78-BC2C-4122-8BB3-1D377A158C63}" srcOrd="5" destOrd="0" presId="urn:microsoft.com/office/officeart/2005/8/layout/default"/>
    <dgm:cxn modelId="{16D614E0-7FF6-4E4A-A759-24BF98AD02BA}" type="presParOf" srcId="{C7A38D74-903F-4483-88DF-8B48188BB0FD}" destId="{EC879CDA-E04F-4D58-98DD-B2F7E816A650}" srcOrd="6" destOrd="0" presId="urn:microsoft.com/office/officeart/2005/8/layout/default"/>
    <dgm:cxn modelId="{AC429930-068A-4076-92B6-D526A9C77C9A}" type="presParOf" srcId="{C7A38D74-903F-4483-88DF-8B48188BB0FD}" destId="{823E17B3-E5A8-41E0-8D76-1F34DA64956C}" srcOrd="7" destOrd="0" presId="urn:microsoft.com/office/officeart/2005/8/layout/default"/>
    <dgm:cxn modelId="{98BB9C78-8ED5-4DD7-8F06-3017320BEA46}" type="presParOf" srcId="{C7A38D74-903F-4483-88DF-8B48188BB0FD}" destId="{32945D45-C920-4215-BC19-67A0C04A1D49}" srcOrd="8" destOrd="0" presId="urn:microsoft.com/office/officeart/2005/8/layout/default"/>
    <dgm:cxn modelId="{84079128-AE61-4D16-BBFA-5FD74C9F238D}" type="presParOf" srcId="{C7A38D74-903F-4483-88DF-8B48188BB0FD}" destId="{B6444281-3BCD-4EC6-A9FE-641DC1C6AE5F}" srcOrd="9" destOrd="0" presId="urn:microsoft.com/office/officeart/2005/8/layout/default"/>
    <dgm:cxn modelId="{031CB890-2EA4-4D1C-9EF2-DF0B8874098F}" type="presParOf" srcId="{C7A38D74-903F-4483-88DF-8B48188BB0FD}" destId="{0F8D85E8-809A-461D-AD7B-652551836E9B}" srcOrd="10" destOrd="0" presId="urn:microsoft.com/office/officeart/2005/8/layout/default"/>
    <dgm:cxn modelId="{211DE82F-8198-4A3C-BAE5-4D823533418E}" type="presParOf" srcId="{C7A38D74-903F-4483-88DF-8B48188BB0FD}" destId="{966C41F1-04AF-4CEA-B305-D13D8475C958}" srcOrd="11" destOrd="0" presId="urn:microsoft.com/office/officeart/2005/8/layout/default"/>
    <dgm:cxn modelId="{7E9AE6E3-A903-4EA1-960B-AECD6180F68F}" type="presParOf" srcId="{C7A38D74-903F-4483-88DF-8B48188BB0FD}" destId="{A465C9F3-FC6F-45BB-A5DD-6592746A11B8}" srcOrd="12" destOrd="0" presId="urn:microsoft.com/office/officeart/2005/8/layout/default"/>
    <dgm:cxn modelId="{5DE807A4-033F-4D85-9FFE-54AB8AEC7694}" type="presParOf" srcId="{C7A38D74-903F-4483-88DF-8B48188BB0FD}" destId="{A16D46C5-5A3F-4ED1-8E40-1350E217F081}" srcOrd="13" destOrd="0" presId="urn:microsoft.com/office/officeart/2005/8/layout/default"/>
    <dgm:cxn modelId="{02290FF6-43FE-43DE-A9E8-EAD75CCDAEA9}" type="presParOf" srcId="{C7A38D74-903F-4483-88DF-8B48188BB0FD}" destId="{D1027A28-B6D3-45FA-ABA4-345E90E089EC}" srcOrd="14" destOrd="0" presId="urn:microsoft.com/office/officeart/2005/8/layout/default"/>
    <dgm:cxn modelId="{4447B471-904D-4890-A08B-549CDE622369}" type="presParOf" srcId="{C7A38D74-903F-4483-88DF-8B48188BB0FD}" destId="{48DAFC8B-98FE-415F-9DAA-4A4D3EE5F93F}" srcOrd="15" destOrd="0" presId="urn:microsoft.com/office/officeart/2005/8/layout/default"/>
    <dgm:cxn modelId="{15E0574F-A7F2-48D3-8258-0E5986E59D97}" type="presParOf" srcId="{C7A38D74-903F-4483-88DF-8B48188BB0FD}" destId="{575A51C7-66B0-404A-8C1E-36BFE6530E74}" srcOrd="16" destOrd="0" presId="urn:microsoft.com/office/officeart/2005/8/layout/default"/>
    <dgm:cxn modelId="{6DE8054A-E250-4742-A365-CB53A73BE8CD}" type="presParOf" srcId="{C7A38D74-903F-4483-88DF-8B48188BB0FD}" destId="{111262C8-A28F-47B7-87DF-9CE2A7DCFC6B}" srcOrd="17" destOrd="0" presId="urn:microsoft.com/office/officeart/2005/8/layout/default"/>
    <dgm:cxn modelId="{12FE18E9-9E0E-407E-9841-18A851DA4C71}" type="presParOf" srcId="{C7A38D74-903F-4483-88DF-8B48188BB0FD}" destId="{E86D08BE-EB91-4703-9A0F-F55D56C698C3}" srcOrd="18" destOrd="0" presId="urn:microsoft.com/office/officeart/2005/8/layout/default"/>
    <dgm:cxn modelId="{E4C2CF92-F3B9-4856-A222-FA1FE0F95F0B}" type="presParOf" srcId="{C7A38D74-903F-4483-88DF-8B48188BB0FD}" destId="{74202F68-C882-412F-8834-BFE3640685B9}" srcOrd="19" destOrd="0" presId="urn:microsoft.com/office/officeart/2005/8/layout/default"/>
    <dgm:cxn modelId="{251BB007-4EFA-4142-B1CC-6DFB45E4DB00}" type="presParOf" srcId="{C7A38D74-903F-4483-88DF-8B48188BB0FD}" destId="{637A1758-3246-4417-A8F9-1130FCD08C3E}" srcOrd="2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860FCA1-84CD-4410-8CA4-2FE1B710AB6D}"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65D6B61A-3FE2-40F8-AAAA-742704D381CD}">
      <dgm:prSet/>
      <dgm:spPr/>
      <dgm:t>
        <a:bodyPr/>
        <a:lstStyle/>
        <a:p>
          <a:r>
            <a:rPr lang="en-US"/>
            <a:t>Milestones</a:t>
          </a:r>
        </a:p>
      </dgm:t>
    </dgm:pt>
    <dgm:pt modelId="{75866720-5755-452A-AC25-8F579E9EE04D}" type="parTrans" cxnId="{10A90D79-FCAF-460C-9B12-2F6A32E91946}">
      <dgm:prSet/>
      <dgm:spPr/>
      <dgm:t>
        <a:bodyPr/>
        <a:lstStyle/>
        <a:p>
          <a:endParaRPr lang="en-US"/>
        </a:p>
      </dgm:t>
    </dgm:pt>
    <dgm:pt modelId="{04481AFE-F277-416C-911C-E9B7FF9A90B1}" type="sibTrans" cxnId="{10A90D79-FCAF-460C-9B12-2F6A32E91946}">
      <dgm:prSet/>
      <dgm:spPr/>
      <dgm:t>
        <a:bodyPr/>
        <a:lstStyle/>
        <a:p>
          <a:endParaRPr lang="en-US"/>
        </a:p>
      </dgm:t>
    </dgm:pt>
    <dgm:pt modelId="{02F42288-FF10-46BB-B3C4-71BAE54922FE}">
      <dgm:prSet/>
      <dgm:spPr/>
      <dgm:t>
        <a:bodyPr/>
        <a:lstStyle/>
        <a:p>
          <a:r>
            <a:rPr lang="en-US"/>
            <a:t>TPro PM Notes</a:t>
          </a:r>
        </a:p>
      </dgm:t>
    </dgm:pt>
    <dgm:pt modelId="{E1C85BB3-644F-4E4F-825B-5FE6803911EE}" type="parTrans" cxnId="{10E35A6E-B2BC-4A61-A95F-BEAEA40754A3}">
      <dgm:prSet/>
      <dgm:spPr/>
      <dgm:t>
        <a:bodyPr/>
        <a:lstStyle/>
        <a:p>
          <a:endParaRPr lang="en-US"/>
        </a:p>
      </dgm:t>
    </dgm:pt>
    <dgm:pt modelId="{9957A1F6-3B62-41F8-8478-C7FC04A22942}" type="sibTrans" cxnId="{10E35A6E-B2BC-4A61-A95F-BEAEA40754A3}">
      <dgm:prSet/>
      <dgm:spPr/>
      <dgm:t>
        <a:bodyPr/>
        <a:lstStyle/>
        <a:p>
          <a:endParaRPr lang="en-US"/>
        </a:p>
      </dgm:t>
    </dgm:pt>
    <dgm:pt modelId="{14E6DC31-CEA9-4975-9811-40F64FCF0BF1}">
      <dgm:prSet/>
      <dgm:spPr/>
      <dgm:t>
        <a:bodyPr/>
        <a:lstStyle/>
        <a:p>
          <a:r>
            <a:rPr lang="en-US"/>
            <a:t>Primavera P6 Updates</a:t>
          </a:r>
        </a:p>
      </dgm:t>
    </dgm:pt>
    <dgm:pt modelId="{D369269A-71AF-4FDE-A0FE-9719569494D4}" type="parTrans" cxnId="{D3BAB571-05C4-47E6-9A1F-D3BF5EA0FACE}">
      <dgm:prSet/>
      <dgm:spPr/>
      <dgm:t>
        <a:bodyPr/>
        <a:lstStyle/>
        <a:p>
          <a:endParaRPr lang="en-US"/>
        </a:p>
      </dgm:t>
    </dgm:pt>
    <dgm:pt modelId="{6B87B273-5DC7-4C82-876A-A097CEB02719}" type="sibTrans" cxnId="{D3BAB571-05C4-47E6-9A1F-D3BF5EA0FACE}">
      <dgm:prSet/>
      <dgm:spPr/>
      <dgm:t>
        <a:bodyPr/>
        <a:lstStyle/>
        <a:p>
          <a:endParaRPr lang="en-US"/>
        </a:p>
      </dgm:t>
    </dgm:pt>
    <dgm:pt modelId="{3B4E0C6B-6A98-472B-A480-FC3E8E9BBC9C}">
      <dgm:prSet/>
      <dgm:spPr/>
      <dgm:t>
        <a:bodyPr/>
        <a:lstStyle/>
        <a:p>
          <a:r>
            <a:rPr lang="en-US"/>
            <a:t>Cost Estimates</a:t>
          </a:r>
        </a:p>
      </dgm:t>
    </dgm:pt>
    <dgm:pt modelId="{23499FF5-BE50-46E7-9A52-CBF7FC9D6442}" type="parTrans" cxnId="{65EC549C-2208-4A11-8E33-BDFA204EBFDE}">
      <dgm:prSet/>
      <dgm:spPr/>
      <dgm:t>
        <a:bodyPr/>
        <a:lstStyle/>
        <a:p>
          <a:endParaRPr lang="en-US"/>
        </a:p>
      </dgm:t>
    </dgm:pt>
    <dgm:pt modelId="{B33E380C-5BD2-4912-9EBA-AE1271E94CC2}" type="sibTrans" cxnId="{65EC549C-2208-4A11-8E33-BDFA204EBFDE}">
      <dgm:prSet/>
      <dgm:spPr/>
      <dgm:t>
        <a:bodyPr/>
        <a:lstStyle/>
        <a:p>
          <a:endParaRPr lang="en-US"/>
        </a:p>
      </dgm:t>
    </dgm:pt>
    <dgm:pt modelId="{0B074ECD-EF22-44C7-9843-76CBAE6BDDC9}">
      <dgm:prSet/>
      <dgm:spPr/>
      <dgm:t>
        <a:bodyPr/>
        <a:lstStyle/>
        <a:p>
          <a:r>
            <a:rPr lang="en-US"/>
            <a:t>TPro Contacts</a:t>
          </a:r>
        </a:p>
      </dgm:t>
    </dgm:pt>
    <dgm:pt modelId="{16C043E0-EE78-4F38-87AE-5481756CB09A}" type="parTrans" cxnId="{2B00D31C-CFDE-4995-A141-C80B41D12FAB}">
      <dgm:prSet/>
      <dgm:spPr/>
      <dgm:t>
        <a:bodyPr/>
        <a:lstStyle/>
        <a:p>
          <a:endParaRPr lang="en-US"/>
        </a:p>
      </dgm:t>
    </dgm:pt>
    <dgm:pt modelId="{4C81868E-BD3A-44DD-8B6C-C4825D580AF9}" type="sibTrans" cxnId="{2B00D31C-CFDE-4995-A141-C80B41D12FAB}">
      <dgm:prSet/>
      <dgm:spPr/>
      <dgm:t>
        <a:bodyPr/>
        <a:lstStyle/>
        <a:p>
          <a:endParaRPr lang="en-US"/>
        </a:p>
      </dgm:t>
    </dgm:pt>
    <dgm:pt modelId="{BDBE4F71-9DB2-4F39-94DD-6E9DB796EEA7}">
      <dgm:prSet/>
      <dgm:spPr/>
      <dgm:t>
        <a:bodyPr/>
        <a:lstStyle/>
        <a:p>
          <a:r>
            <a:rPr lang="en-US"/>
            <a:t>Active Schedules</a:t>
          </a:r>
        </a:p>
      </dgm:t>
    </dgm:pt>
    <dgm:pt modelId="{8CBD5386-9420-4D81-B4C3-A5EE86420DCD}" type="parTrans" cxnId="{A95E2A8C-A144-464E-A366-5FA787BC2BD5}">
      <dgm:prSet/>
      <dgm:spPr/>
      <dgm:t>
        <a:bodyPr/>
        <a:lstStyle/>
        <a:p>
          <a:endParaRPr lang="en-US"/>
        </a:p>
      </dgm:t>
    </dgm:pt>
    <dgm:pt modelId="{2A53227A-6BDD-4E25-AE62-E7B556EE2FDA}" type="sibTrans" cxnId="{A95E2A8C-A144-464E-A366-5FA787BC2BD5}">
      <dgm:prSet/>
      <dgm:spPr/>
      <dgm:t>
        <a:bodyPr/>
        <a:lstStyle/>
        <a:p>
          <a:endParaRPr lang="en-US"/>
        </a:p>
      </dgm:t>
    </dgm:pt>
    <dgm:pt modelId="{524D2DBF-D1BC-4E61-931C-4BCB78BB6215}">
      <dgm:prSet/>
      <dgm:spPr/>
      <dgm:t>
        <a:bodyPr/>
        <a:lstStyle/>
        <a:p>
          <a:r>
            <a:rPr lang="en-US"/>
            <a:t>PCRFs</a:t>
          </a:r>
        </a:p>
      </dgm:t>
    </dgm:pt>
    <dgm:pt modelId="{CF1D43AA-2817-4529-B344-20ACB3B34DF5}" type="parTrans" cxnId="{98E70074-5E98-4196-8DB6-403E9F2F95D6}">
      <dgm:prSet/>
      <dgm:spPr/>
      <dgm:t>
        <a:bodyPr/>
        <a:lstStyle/>
        <a:p>
          <a:endParaRPr lang="en-US"/>
        </a:p>
      </dgm:t>
    </dgm:pt>
    <dgm:pt modelId="{74E18EB9-B1F6-49AE-B017-A07D12ACCDEA}" type="sibTrans" cxnId="{98E70074-5E98-4196-8DB6-403E9F2F95D6}">
      <dgm:prSet/>
      <dgm:spPr/>
      <dgm:t>
        <a:bodyPr/>
        <a:lstStyle/>
        <a:p>
          <a:endParaRPr lang="en-US"/>
        </a:p>
      </dgm:t>
    </dgm:pt>
    <dgm:pt modelId="{59A9DC08-60A4-4C56-B7D9-3E88221F9AFF}">
      <dgm:prSet/>
      <dgm:spPr/>
      <dgm:t>
        <a:bodyPr/>
        <a:lstStyle/>
        <a:p>
          <a:r>
            <a:rPr lang="en-US"/>
            <a:t>Escalation Memos</a:t>
          </a:r>
        </a:p>
      </dgm:t>
    </dgm:pt>
    <dgm:pt modelId="{9C067D63-F9A2-4CFF-9029-D41366D26E1A}" type="parTrans" cxnId="{8C890AB9-DD6E-4DC8-B494-9005DCF4D7D0}">
      <dgm:prSet/>
      <dgm:spPr/>
      <dgm:t>
        <a:bodyPr/>
        <a:lstStyle/>
        <a:p>
          <a:endParaRPr lang="en-US"/>
        </a:p>
      </dgm:t>
    </dgm:pt>
    <dgm:pt modelId="{CCA2719E-C2C6-4EEA-B71D-AF8D3F9F7E65}" type="sibTrans" cxnId="{8C890AB9-DD6E-4DC8-B494-9005DCF4D7D0}">
      <dgm:prSet/>
      <dgm:spPr/>
      <dgm:t>
        <a:bodyPr/>
        <a:lstStyle/>
        <a:p>
          <a:endParaRPr lang="en-US"/>
        </a:p>
      </dgm:t>
    </dgm:pt>
    <dgm:pt modelId="{7CEFB1DA-9483-4495-9EDF-7A165053C39E}">
      <dgm:prSet/>
      <dgm:spPr/>
      <dgm:t>
        <a:bodyPr/>
        <a:lstStyle/>
        <a:p>
          <a:r>
            <a:rPr lang="en-US"/>
            <a:t>TPro Expanded Description</a:t>
          </a:r>
        </a:p>
      </dgm:t>
    </dgm:pt>
    <dgm:pt modelId="{F6E5111D-CF91-4FD9-84EE-A10C79048BF1}" type="parTrans" cxnId="{26E8C511-0CA9-41B6-ACB3-C7712FBC8D73}">
      <dgm:prSet/>
      <dgm:spPr/>
      <dgm:t>
        <a:bodyPr/>
        <a:lstStyle/>
        <a:p>
          <a:endParaRPr lang="en-US"/>
        </a:p>
      </dgm:t>
    </dgm:pt>
    <dgm:pt modelId="{70FDD29A-339E-4B1E-984E-E33944F46722}" type="sibTrans" cxnId="{26E8C511-0CA9-41B6-ACB3-C7712FBC8D73}">
      <dgm:prSet/>
      <dgm:spPr/>
      <dgm:t>
        <a:bodyPr/>
        <a:lstStyle/>
        <a:p>
          <a:endParaRPr lang="en-US"/>
        </a:p>
      </dgm:t>
    </dgm:pt>
    <dgm:pt modelId="{621428F9-BE71-4107-BD3C-CA22648A2B56}">
      <dgm:prSet/>
      <dgm:spPr/>
      <dgm:t>
        <a:bodyPr/>
        <a:lstStyle/>
        <a:p>
          <a:r>
            <a:rPr lang="en-US" dirty="0"/>
            <a:t>TPro Design Notes (</a:t>
          </a:r>
          <a:r>
            <a:rPr lang="en-US" i="1" dirty="0"/>
            <a:t>if consultant or local designed use for contract info</a:t>
          </a:r>
          <a:r>
            <a:rPr lang="en-US" dirty="0"/>
            <a:t>)</a:t>
          </a:r>
        </a:p>
      </dgm:t>
    </dgm:pt>
    <dgm:pt modelId="{152A35CD-EEA5-45A0-9A5C-D4B9CE03C345}" type="parTrans" cxnId="{BAD71403-3159-4D22-AB54-56F555D44E95}">
      <dgm:prSet/>
      <dgm:spPr/>
      <dgm:t>
        <a:bodyPr/>
        <a:lstStyle/>
        <a:p>
          <a:endParaRPr lang="en-US"/>
        </a:p>
      </dgm:t>
    </dgm:pt>
    <dgm:pt modelId="{7B6F6B19-3F07-46FE-801D-5056483DDA2C}" type="sibTrans" cxnId="{BAD71403-3159-4D22-AB54-56F555D44E95}">
      <dgm:prSet/>
      <dgm:spPr/>
      <dgm:t>
        <a:bodyPr/>
        <a:lstStyle/>
        <a:p>
          <a:endParaRPr lang="en-US"/>
        </a:p>
      </dgm:t>
    </dgm:pt>
    <dgm:pt modelId="{FCFBA6B8-7A44-4FC2-82A7-FB8FFFE1284C}">
      <dgm:prSet/>
      <dgm:spPr/>
      <dgm:t>
        <a:bodyPr/>
        <a:lstStyle/>
        <a:p>
          <a:r>
            <a:rPr lang="en-US" dirty="0"/>
            <a:t>Project Status Updates (PSU)</a:t>
          </a:r>
        </a:p>
      </dgm:t>
    </dgm:pt>
    <dgm:pt modelId="{7C2D1594-3787-44F4-8CDC-F7B51B6C8E7A}" type="parTrans" cxnId="{72787146-D968-46F6-A2B0-3F9400CBB175}">
      <dgm:prSet/>
      <dgm:spPr/>
      <dgm:t>
        <a:bodyPr/>
        <a:lstStyle/>
        <a:p>
          <a:endParaRPr lang="en-US"/>
        </a:p>
      </dgm:t>
    </dgm:pt>
    <dgm:pt modelId="{D628544E-C219-49FB-8BDA-A2CB6E8DE78D}" type="sibTrans" cxnId="{72787146-D968-46F6-A2B0-3F9400CBB175}">
      <dgm:prSet/>
      <dgm:spPr/>
      <dgm:t>
        <a:bodyPr/>
        <a:lstStyle/>
        <a:p>
          <a:endParaRPr lang="en-US"/>
        </a:p>
      </dgm:t>
    </dgm:pt>
    <dgm:pt modelId="{C7A38D74-903F-4483-88DF-8B48188BB0FD}" type="pres">
      <dgm:prSet presAssocID="{9860FCA1-84CD-4410-8CA4-2FE1B710AB6D}" presName="diagram" presStyleCnt="0">
        <dgm:presLayoutVars>
          <dgm:dir/>
          <dgm:resizeHandles val="exact"/>
        </dgm:presLayoutVars>
      </dgm:prSet>
      <dgm:spPr/>
    </dgm:pt>
    <dgm:pt modelId="{4B3EEA39-65E8-48D5-81ED-66540958C2DB}" type="pres">
      <dgm:prSet presAssocID="{65D6B61A-3FE2-40F8-AAAA-742704D381CD}" presName="node" presStyleLbl="node1" presStyleIdx="0" presStyleCnt="11">
        <dgm:presLayoutVars>
          <dgm:bulletEnabled val="1"/>
        </dgm:presLayoutVars>
      </dgm:prSet>
      <dgm:spPr/>
    </dgm:pt>
    <dgm:pt modelId="{4D37908D-AB05-4F65-8469-332974C8FBF2}" type="pres">
      <dgm:prSet presAssocID="{04481AFE-F277-416C-911C-E9B7FF9A90B1}" presName="sibTrans" presStyleCnt="0"/>
      <dgm:spPr/>
    </dgm:pt>
    <dgm:pt modelId="{C8D80F13-B39C-4086-B6F4-2CB66316A6A7}" type="pres">
      <dgm:prSet presAssocID="{02F42288-FF10-46BB-B3C4-71BAE54922FE}" presName="node" presStyleLbl="node1" presStyleIdx="1" presStyleCnt="11">
        <dgm:presLayoutVars>
          <dgm:bulletEnabled val="1"/>
        </dgm:presLayoutVars>
      </dgm:prSet>
      <dgm:spPr/>
    </dgm:pt>
    <dgm:pt modelId="{B15341B0-3718-46A6-B06B-55707F636F95}" type="pres">
      <dgm:prSet presAssocID="{9957A1F6-3B62-41F8-8478-C7FC04A22942}" presName="sibTrans" presStyleCnt="0"/>
      <dgm:spPr/>
    </dgm:pt>
    <dgm:pt modelId="{8F123282-668B-473F-BB1A-1AB5070D8FA3}" type="pres">
      <dgm:prSet presAssocID="{14E6DC31-CEA9-4975-9811-40F64FCF0BF1}" presName="node" presStyleLbl="node1" presStyleIdx="2" presStyleCnt="11">
        <dgm:presLayoutVars>
          <dgm:bulletEnabled val="1"/>
        </dgm:presLayoutVars>
      </dgm:prSet>
      <dgm:spPr/>
    </dgm:pt>
    <dgm:pt modelId="{1E17FD78-BC2C-4122-8BB3-1D377A158C63}" type="pres">
      <dgm:prSet presAssocID="{6B87B273-5DC7-4C82-876A-A097CEB02719}" presName="sibTrans" presStyleCnt="0"/>
      <dgm:spPr/>
    </dgm:pt>
    <dgm:pt modelId="{EC879CDA-E04F-4D58-98DD-B2F7E816A650}" type="pres">
      <dgm:prSet presAssocID="{3B4E0C6B-6A98-472B-A480-FC3E8E9BBC9C}" presName="node" presStyleLbl="node1" presStyleIdx="3" presStyleCnt="11">
        <dgm:presLayoutVars>
          <dgm:bulletEnabled val="1"/>
        </dgm:presLayoutVars>
      </dgm:prSet>
      <dgm:spPr/>
    </dgm:pt>
    <dgm:pt modelId="{823E17B3-E5A8-41E0-8D76-1F34DA64956C}" type="pres">
      <dgm:prSet presAssocID="{B33E380C-5BD2-4912-9EBA-AE1271E94CC2}" presName="sibTrans" presStyleCnt="0"/>
      <dgm:spPr/>
    </dgm:pt>
    <dgm:pt modelId="{32945D45-C920-4215-BC19-67A0C04A1D49}" type="pres">
      <dgm:prSet presAssocID="{0B074ECD-EF22-44C7-9843-76CBAE6BDDC9}" presName="node" presStyleLbl="node1" presStyleIdx="4" presStyleCnt="11">
        <dgm:presLayoutVars>
          <dgm:bulletEnabled val="1"/>
        </dgm:presLayoutVars>
      </dgm:prSet>
      <dgm:spPr/>
    </dgm:pt>
    <dgm:pt modelId="{B6444281-3BCD-4EC6-A9FE-641DC1C6AE5F}" type="pres">
      <dgm:prSet presAssocID="{4C81868E-BD3A-44DD-8B6C-C4825D580AF9}" presName="sibTrans" presStyleCnt="0"/>
      <dgm:spPr/>
    </dgm:pt>
    <dgm:pt modelId="{0F8D85E8-809A-461D-AD7B-652551836E9B}" type="pres">
      <dgm:prSet presAssocID="{BDBE4F71-9DB2-4F39-94DD-6E9DB796EEA7}" presName="node" presStyleLbl="node1" presStyleIdx="5" presStyleCnt="11">
        <dgm:presLayoutVars>
          <dgm:bulletEnabled val="1"/>
        </dgm:presLayoutVars>
      </dgm:prSet>
      <dgm:spPr/>
    </dgm:pt>
    <dgm:pt modelId="{966C41F1-04AF-4CEA-B305-D13D8475C958}" type="pres">
      <dgm:prSet presAssocID="{2A53227A-6BDD-4E25-AE62-E7B556EE2FDA}" presName="sibTrans" presStyleCnt="0"/>
      <dgm:spPr/>
    </dgm:pt>
    <dgm:pt modelId="{A465C9F3-FC6F-45BB-A5DD-6592746A11B8}" type="pres">
      <dgm:prSet presAssocID="{524D2DBF-D1BC-4E61-931C-4BCB78BB6215}" presName="node" presStyleLbl="node1" presStyleIdx="6" presStyleCnt="11">
        <dgm:presLayoutVars>
          <dgm:bulletEnabled val="1"/>
        </dgm:presLayoutVars>
      </dgm:prSet>
      <dgm:spPr/>
    </dgm:pt>
    <dgm:pt modelId="{A16D46C5-5A3F-4ED1-8E40-1350E217F081}" type="pres">
      <dgm:prSet presAssocID="{74E18EB9-B1F6-49AE-B017-A07D12ACCDEA}" presName="sibTrans" presStyleCnt="0"/>
      <dgm:spPr/>
    </dgm:pt>
    <dgm:pt modelId="{D1027A28-B6D3-45FA-ABA4-345E90E089EC}" type="pres">
      <dgm:prSet presAssocID="{59A9DC08-60A4-4C56-B7D9-3E88221F9AFF}" presName="node" presStyleLbl="node1" presStyleIdx="7" presStyleCnt="11">
        <dgm:presLayoutVars>
          <dgm:bulletEnabled val="1"/>
        </dgm:presLayoutVars>
      </dgm:prSet>
      <dgm:spPr/>
    </dgm:pt>
    <dgm:pt modelId="{48DAFC8B-98FE-415F-9DAA-4A4D3EE5F93F}" type="pres">
      <dgm:prSet presAssocID="{CCA2719E-C2C6-4EEA-B71D-AF8D3F9F7E65}" presName="sibTrans" presStyleCnt="0"/>
      <dgm:spPr/>
    </dgm:pt>
    <dgm:pt modelId="{5DEDBA67-F3A1-486C-927A-8308995D9114}" type="pres">
      <dgm:prSet presAssocID="{FCFBA6B8-7A44-4FC2-82A7-FB8FFFE1284C}" presName="node" presStyleLbl="node1" presStyleIdx="8" presStyleCnt="11">
        <dgm:presLayoutVars>
          <dgm:bulletEnabled val="1"/>
        </dgm:presLayoutVars>
      </dgm:prSet>
      <dgm:spPr/>
    </dgm:pt>
    <dgm:pt modelId="{A863ACC7-0434-4071-A348-C57AD54E2D6C}" type="pres">
      <dgm:prSet presAssocID="{D628544E-C219-49FB-8BDA-A2CB6E8DE78D}" presName="sibTrans" presStyleCnt="0"/>
      <dgm:spPr/>
    </dgm:pt>
    <dgm:pt modelId="{575A51C7-66B0-404A-8C1E-36BFE6530E74}" type="pres">
      <dgm:prSet presAssocID="{7CEFB1DA-9483-4495-9EDF-7A165053C39E}" presName="node" presStyleLbl="node1" presStyleIdx="9" presStyleCnt="11">
        <dgm:presLayoutVars>
          <dgm:bulletEnabled val="1"/>
        </dgm:presLayoutVars>
      </dgm:prSet>
      <dgm:spPr/>
    </dgm:pt>
    <dgm:pt modelId="{111262C8-A28F-47B7-87DF-9CE2A7DCFC6B}" type="pres">
      <dgm:prSet presAssocID="{70FDD29A-339E-4B1E-984E-E33944F46722}" presName="sibTrans" presStyleCnt="0"/>
      <dgm:spPr/>
    </dgm:pt>
    <dgm:pt modelId="{E86D08BE-EB91-4703-9A0F-F55D56C698C3}" type="pres">
      <dgm:prSet presAssocID="{621428F9-BE71-4107-BD3C-CA22648A2B56}" presName="node" presStyleLbl="node1" presStyleIdx="10" presStyleCnt="11">
        <dgm:presLayoutVars>
          <dgm:bulletEnabled val="1"/>
        </dgm:presLayoutVars>
      </dgm:prSet>
      <dgm:spPr/>
    </dgm:pt>
  </dgm:ptLst>
  <dgm:cxnLst>
    <dgm:cxn modelId="{BAD71403-3159-4D22-AB54-56F555D44E95}" srcId="{9860FCA1-84CD-4410-8CA4-2FE1B710AB6D}" destId="{621428F9-BE71-4107-BD3C-CA22648A2B56}" srcOrd="10" destOrd="0" parTransId="{152A35CD-EEA5-45A0-9A5C-D4B9CE03C345}" sibTransId="{7B6F6B19-3F07-46FE-801D-5056483DDA2C}"/>
    <dgm:cxn modelId="{A2B27803-21D5-4C80-9571-6EA0C4F230C7}" type="presOf" srcId="{65D6B61A-3FE2-40F8-AAAA-742704D381CD}" destId="{4B3EEA39-65E8-48D5-81ED-66540958C2DB}" srcOrd="0" destOrd="0" presId="urn:microsoft.com/office/officeart/2005/8/layout/default"/>
    <dgm:cxn modelId="{D2EEEF07-1EC0-4ADB-9D2A-0E399B140D15}" type="presOf" srcId="{621428F9-BE71-4107-BD3C-CA22648A2B56}" destId="{E86D08BE-EB91-4703-9A0F-F55D56C698C3}" srcOrd="0" destOrd="0" presId="urn:microsoft.com/office/officeart/2005/8/layout/default"/>
    <dgm:cxn modelId="{0A8DBE0F-5323-4EA7-8DB6-0B13A0B72C6E}" type="presOf" srcId="{3B4E0C6B-6A98-472B-A480-FC3E8E9BBC9C}" destId="{EC879CDA-E04F-4D58-98DD-B2F7E816A650}" srcOrd="0" destOrd="0" presId="urn:microsoft.com/office/officeart/2005/8/layout/default"/>
    <dgm:cxn modelId="{9EEFA311-4D9F-4653-BF51-7F4A402488A9}" type="presOf" srcId="{02F42288-FF10-46BB-B3C4-71BAE54922FE}" destId="{C8D80F13-B39C-4086-B6F4-2CB66316A6A7}" srcOrd="0" destOrd="0" presId="urn:microsoft.com/office/officeart/2005/8/layout/default"/>
    <dgm:cxn modelId="{26E8C511-0CA9-41B6-ACB3-C7712FBC8D73}" srcId="{9860FCA1-84CD-4410-8CA4-2FE1B710AB6D}" destId="{7CEFB1DA-9483-4495-9EDF-7A165053C39E}" srcOrd="9" destOrd="0" parTransId="{F6E5111D-CF91-4FD9-84EE-A10C79048BF1}" sibTransId="{70FDD29A-339E-4B1E-984E-E33944F46722}"/>
    <dgm:cxn modelId="{5ED3071A-D8C8-4489-B3BF-F46CDCC9ED86}" type="presOf" srcId="{BDBE4F71-9DB2-4F39-94DD-6E9DB796EEA7}" destId="{0F8D85E8-809A-461D-AD7B-652551836E9B}" srcOrd="0" destOrd="0" presId="urn:microsoft.com/office/officeart/2005/8/layout/default"/>
    <dgm:cxn modelId="{2B00D31C-CFDE-4995-A141-C80B41D12FAB}" srcId="{9860FCA1-84CD-4410-8CA4-2FE1B710AB6D}" destId="{0B074ECD-EF22-44C7-9843-76CBAE6BDDC9}" srcOrd="4" destOrd="0" parTransId="{16C043E0-EE78-4F38-87AE-5481756CB09A}" sibTransId="{4C81868E-BD3A-44DD-8B6C-C4825D580AF9}"/>
    <dgm:cxn modelId="{D5A78623-EA4F-4492-9BC9-7970A5433C1D}" type="presOf" srcId="{14E6DC31-CEA9-4975-9811-40F64FCF0BF1}" destId="{8F123282-668B-473F-BB1A-1AB5070D8FA3}" srcOrd="0" destOrd="0" presId="urn:microsoft.com/office/officeart/2005/8/layout/default"/>
    <dgm:cxn modelId="{B6432662-FDB3-47C9-90A5-58BAC2861F92}" type="presOf" srcId="{FCFBA6B8-7A44-4FC2-82A7-FB8FFFE1284C}" destId="{5DEDBA67-F3A1-486C-927A-8308995D9114}" srcOrd="0" destOrd="0" presId="urn:microsoft.com/office/officeart/2005/8/layout/default"/>
    <dgm:cxn modelId="{72787146-D968-46F6-A2B0-3F9400CBB175}" srcId="{9860FCA1-84CD-4410-8CA4-2FE1B710AB6D}" destId="{FCFBA6B8-7A44-4FC2-82A7-FB8FFFE1284C}" srcOrd="8" destOrd="0" parTransId="{7C2D1594-3787-44F4-8CDC-F7B51B6C8E7A}" sibTransId="{D628544E-C219-49FB-8BDA-A2CB6E8DE78D}"/>
    <dgm:cxn modelId="{10E35A6E-B2BC-4A61-A95F-BEAEA40754A3}" srcId="{9860FCA1-84CD-4410-8CA4-2FE1B710AB6D}" destId="{02F42288-FF10-46BB-B3C4-71BAE54922FE}" srcOrd="1" destOrd="0" parTransId="{E1C85BB3-644F-4E4F-825B-5FE6803911EE}" sibTransId="{9957A1F6-3B62-41F8-8478-C7FC04A22942}"/>
    <dgm:cxn modelId="{D3BAB571-05C4-47E6-9A1F-D3BF5EA0FACE}" srcId="{9860FCA1-84CD-4410-8CA4-2FE1B710AB6D}" destId="{14E6DC31-CEA9-4975-9811-40F64FCF0BF1}" srcOrd="2" destOrd="0" parTransId="{D369269A-71AF-4FDE-A0FE-9719569494D4}" sibTransId="{6B87B273-5DC7-4C82-876A-A097CEB02719}"/>
    <dgm:cxn modelId="{98E70074-5E98-4196-8DB6-403E9F2F95D6}" srcId="{9860FCA1-84CD-4410-8CA4-2FE1B710AB6D}" destId="{524D2DBF-D1BC-4E61-931C-4BCB78BB6215}" srcOrd="6" destOrd="0" parTransId="{CF1D43AA-2817-4529-B344-20ACB3B34DF5}" sibTransId="{74E18EB9-B1F6-49AE-B017-A07D12ACCDEA}"/>
    <dgm:cxn modelId="{10A90D79-FCAF-460C-9B12-2F6A32E91946}" srcId="{9860FCA1-84CD-4410-8CA4-2FE1B710AB6D}" destId="{65D6B61A-3FE2-40F8-AAAA-742704D381CD}" srcOrd="0" destOrd="0" parTransId="{75866720-5755-452A-AC25-8F579E9EE04D}" sibTransId="{04481AFE-F277-416C-911C-E9B7FF9A90B1}"/>
    <dgm:cxn modelId="{3437B67C-2773-4CC8-BCC2-F55EAAE068A0}" type="presOf" srcId="{0B074ECD-EF22-44C7-9843-76CBAE6BDDC9}" destId="{32945D45-C920-4215-BC19-67A0C04A1D49}" srcOrd="0" destOrd="0" presId="urn:microsoft.com/office/officeart/2005/8/layout/default"/>
    <dgm:cxn modelId="{F00A9D8A-5CE3-4216-960A-1C1A87F08D9B}" type="presOf" srcId="{7CEFB1DA-9483-4495-9EDF-7A165053C39E}" destId="{575A51C7-66B0-404A-8C1E-36BFE6530E74}" srcOrd="0" destOrd="0" presId="urn:microsoft.com/office/officeart/2005/8/layout/default"/>
    <dgm:cxn modelId="{A95E2A8C-A144-464E-A366-5FA787BC2BD5}" srcId="{9860FCA1-84CD-4410-8CA4-2FE1B710AB6D}" destId="{BDBE4F71-9DB2-4F39-94DD-6E9DB796EEA7}" srcOrd="5" destOrd="0" parTransId="{8CBD5386-9420-4D81-B4C3-A5EE86420DCD}" sibTransId="{2A53227A-6BDD-4E25-AE62-E7B556EE2FDA}"/>
    <dgm:cxn modelId="{4C721A92-7E48-4B59-B606-0DAD47E8463A}" type="presOf" srcId="{59A9DC08-60A4-4C56-B7D9-3E88221F9AFF}" destId="{D1027A28-B6D3-45FA-ABA4-345E90E089EC}" srcOrd="0" destOrd="0" presId="urn:microsoft.com/office/officeart/2005/8/layout/default"/>
    <dgm:cxn modelId="{65EC549C-2208-4A11-8E33-BDFA204EBFDE}" srcId="{9860FCA1-84CD-4410-8CA4-2FE1B710AB6D}" destId="{3B4E0C6B-6A98-472B-A480-FC3E8E9BBC9C}" srcOrd="3" destOrd="0" parTransId="{23499FF5-BE50-46E7-9A52-CBF7FC9D6442}" sibTransId="{B33E380C-5BD2-4912-9EBA-AE1271E94CC2}"/>
    <dgm:cxn modelId="{D04201A6-7B24-493E-B6F5-B3482BFD9A48}" type="presOf" srcId="{9860FCA1-84CD-4410-8CA4-2FE1B710AB6D}" destId="{C7A38D74-903F-4483-88DF-8B48188BB0FD}" srcOrd="0" destOrd="0" presId="urn:microsoft.com/office/officeart/2005/8/layout/default"/>
    <dgm:cxn modelId="{8C890AB9-DD6E-4DC8-B494-9005DCF4D7D0}" srcId="{9860FCA1-84CD-4410-8CA4-2FE1B710AB6D}" destId="{59A9DC08-60A4-4C56-B7D9-3E88221F9AFF}" srcOrd="7" destOrd="0" parTransId="{9C067D63-F9A2-4CFF-9029-D41366D26E1A}" sibTransId="{CCA2719E-C2C6-4EEA-B71D-AF8D3F9F7E65}"/>
    <dgm:cxn modelId="{BA81A5EA-D96C-485B-8B51-257C0CBAA21E}" type="presOf" srcId="{524D2DBF-D1BC-4E61-931C-4BCB78BB6215}" destId="{A465C9F3-FC6F-45BB-A5DD-6592746A11B8}" srcOrd="0" destOrd="0" presId="urn:microsoft.com/office/officeart/2005/8/layout/default"/>
    <dgm:cxn modelId="{59241603-99AF-4C7B-9126-1AC21F8F75AB}" type="presParOf" srcId="{C7A38D74-903F-4483-88DF-8B48188BB0FD}" destId="{4B3EEA39-65E8-48D5-81ED-66540958C2DB}" srcOrd="0" destOrd="0" presId="urn:microsoft.com/office/officeart/2005/8/layout/default"/>
    <dgm:cxn modelId="{1C1FAEFE-71B6-4617-A44F-72F88D04D7B1}" type="presParOf" srcId="{C7A38D74-903F-4483-88DF-8B48188BB0FD}" destId="{4D37908D-AB05-4F65-8469-332974C8FBF2}" srcOrd="1" destOrd="0" presId="urn:microsoft.com/office/officeart/2005/8/layout/default"/>
    <dgm:cxn modelId="{AFBCC364-02D0-460F-A5F7-E3D0674F94EF}" type="presParOf" srcId="{C7A38D74-903F-4483-88DF-8B48188BB0FD}" destId="{C8D80F13-B39C-4086-B6F4-2CB66316A6A7}" srcOrd="2" destOrd="0" presId="urn:microsoft.com/office/officeart/2005/8/layout/default"/>
    <dgm:cxn modelId="{14527036-16B8-41CD-A91B-48AA080104A9}" type="presParOf" srcId="{C7A38D74-903F-4483-88DF-8B48188BB0FD}" destId="{B15341B0-3718-46A6-B06B-55707F636F95}" srcOrd="3" destOrd="0" presId="urn:microsoft.com/office/officeart/2005/8/layout/default"/>
    <dgm:cxn modelId="{08B55069-8D76-4216-9C4E-FE7A6829243E}" type="presParOf" srcId="{C7A38D74-903F-4483-88DF-8B48188BB0FD}" destId="{8F123282-668B-473F-BB1A-1AB5070D8FA3}" srcOrd="4" destOrd="0" presId="urn:microsoft.com/office/officeart/2005/8/layout/default"/>
    <dgm:cxn modelId="{8F7FA3AF-AACD-4A8B-8011-52ECDB553385}" type="presParOf" srcId="{C7A38D74-903F-4483-88DF-8B48188BB0FD}" destId="{1E17FD78-BC2C-4122-8BB3-1D377A158C63}" srcOrd="5" destOrd="0" presId="urn:microsoft.com/office/officeart/2005/8/layout/default"/>
    <dgm:cxn modelId="{16D614E0-7FF6-4E4A-A759-24BF98AD02BA}" type="presParOf" srcId="{C7A38D74-903F-4483-88DF-8B48188BB0FD}" destId="{EC879CDA-E04F-4D58-98DD-B2F7E816A650}" srcOrd="6" destOrd="0" presId="urn:microsoft.com/office/officeart/2005/8/layout/default"/>
    <dgm:cxn modelId="{AC429930-068A-4076-92B6-D526A9C77C9A}" type="presParOf" srcId="{C7A38D74-903F-4483-88DF-8B48188BB0FD}" destId="{823E17B3-E5A8-41E0-8D76-1F34DA64956C}" srcOrd="7" destOrd="0" presId="urn:microsoft.com/office/officeart/2005/8/layout/default"/>
    <dgm:cxn modelId="{98BB9C78-8ED5-4DD7-8F06-3017320BEA46}" type="presParOf" srcId="{C7A38D74-903F-4483-88DF-8B48188BB0FD}" destId="{32945D45-C920-4215-BC19-67A0C04A1D49}" srcOrd="8" destOrd="0" presId="urn:microsoft.com/office/officeart/2005/8/layout/default"/>
    <dgm:cxn modelId="{84079128-AE61-4D16-BBFA-5FD74C9F238D}" type="presParOf" srcId="{C7A38D74-903F-4483-88DF-8B48188BB0FD}" destId="{B6444281-3BCD-4EC6-A9FE-641DC1C6AE5F}" srcOrd="9" destOrd="0" presId="urn:microsoft.com/office/officeart/2005/8/layout/default"/>
    <dgm:cxn modelId="{031CB890-2EA4-4D1C-9EF2-DF0B8874098F}" type="presParOf" srcId="{C7A38D74-903F-4483-88DF-8B48188BB0FD}" destId="{0F8D85E8-809A-461D-AD7B-652551836E9B}" srcOrd="10" destOrd="0" presId="urn:microsoft.com/office/officeart/2005/8/layout/default"/>
    <dgm:cxn modelId="{211DE82F-8198-4A3C-BAE5-4D823533418E}" type="presParOf" srcId="{C7A38D74-903F-4483-88DF-8B48188BB0FD}" destId="{966C41F1-04AF-4CEA-B305-D13D8475C958}" srcOrd="11" destOrd="0" presId="urn:microsoft.com/office/officeart/2005/8/layout/default"/>
    <dgm:cxn modelId="{7E9AE6E3-A903-4EA1-960B-AECD6180F68F}" type="presParOf" srcId="{C7A38D74-903F-4483-88DF-8B48188BB0FD}" destId="{A465C9F3-FC6F-45BB-A5DD-6592746A11B8}" srcOrd="12" destOrd="0" presId="urn:microsoft.com/office/officeart/2005/8/layout/default"/>
    <dgm:cxn modelId="{5DE807A4-033F-4D85-9FFE-54AB8AEC7694}" type="presParOf" srcId="{C7A38D74-903F-4483-88DF-8B48188BB0FD}" destId="{A16D46C5-5A3F-4ED1-8E40-1350E217F081}" srcOrd="13" destOrd="0" presId="urn:microsoft.com/office/officeart/2005/8/layout/default"/>
    <dgm:cxn modelId="{02290FF6-43FE-43DE-A9E8-EAD75CCDAEA9}" type="presParOf" srcId="{C7A38D74-903F-4483-88DF-8B48188BB0FD}" destId="{D1027A28-B6D3-45FA-ABA4-345E90E089EC}" srcOrd="14" destOrd="0" presId="urn:microsoft.com/office/officeart/2005/8/layout/default"/>
    <dgm:cxn modelId="{4447B471-904D-4890-A08B-549CDE622369}" type="presParOf" srcId="{C7A38D74-903F-4483-88DF-8B48188BB0FD}" destId="{48DAFC8B-98FE-415F-9DAA-4A4D3EE5F93F}" srcOrd="15" destOrd="0" presId="urn:microsoft.com/office/officeart/2005/8/layout/default"/>
    <dgm:cxn modelId="{6A1AEB1F-2DA5-49B7-98D0-943D656D735C}" type="presParOf" srcId="{C7A38D74-903F-4483-88DF-8B48188BB0FD}" destId="{5DEDBA67-F3A1-486C-927A-8308995D9114}" srcOrd="16" destOrd="0" presId="urn:microsoft.com/office/officeart/2005/8/layout/default"/>
    <dgm:cxn modelId="{1BC2DA47-1BD0-4055-906F-793CC39110A6}" type="presParOf" srcId="{C7A38D74-903F-4483-88DF-8B48188BB0FD}" destId="{A863ACC7-0434-4071-A348-C57AD54E2D6C}" srcOrd="17" destOrd="0" presId="urn:microsoft.com/office/officeart/2005/8/layout/default"/>
    <dgm:cxn modelId="{15E0574F-A7F2-48D3-8258-0E5986E59D97}" type="presParOf" srcId="{C7A38D74-903F-4483-88DF-8B48188BB0FD}" destId="{575A51C7-66B0-404A-8C1E-36BFE6530E74}" srcOrd="18" destOrd="0" presId="urn:microsoft.com/office/officeart/2005/8/layout/default"/>
    <dgm:cxn modelId="{6DE8054A-E250-4742-A365-CB53A73BE8CD}" type="presParOf" srcId="{C7A38D74-903F-4483-88DF-8B48188BB0FD}" destId="{111262C8-A28F-47B7-87DF-9CE2A7DCFC6B}" srcOrd="19" destOrd="0" presId="urn:microsoft.com/office/officeart/2005/8/layout/default"/>
    <dgm:cxn modelId="{12FE18E9-9E0E-407E-9841-18A851DA4C71}" type="presParOf" srcId="{C7A38D74-903F-4483-88DF-8B48188BB0FD}" destId="{E86D08BE-EB91-4703-9A0F-F55D56C698C3}" srcOrd="2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9519722-EA5D-4A1C-BE99-06E7DD14ED61}">
      <dgm:prSet/>
      <dgm:spPr>
        <a:solidFill>
          <a:schemeClr val="accent1">
            <a:lumMod val="40000"/>
            <a:lumOff val="60000"/>
          </a:schemeClr>
        </a:solidFill>
      </dgm:spPr>
      <dgm:t>
        <a:bodyPr/>
        <a:lstStyle/>
        <a:p>
          <a:r>
            <a:rPr lang="en-US">
              <a:solidFill>
                <a:schemeClr val="tx1"/>
              </a:solidFill>
            </a:rPr>
            <a:t>PTIP</a:t>
          </a:r>
        </a:p>
      </dgm:t>
    </dgm:pt>
    <dgm:pt modelId="{83E996E3-575F-464B-B132-DD3F478495F2}" type="parTrans" cxnId="{0FB7D8D1-0B83-4C45-B120-495A6A55DBC6}">
      <dgm:prSet/>
      <dgm:spPr/>
      <dgm:t>
        <a:bodyPr/>
        <a:lstStyle/>
        <a:p>
          <a:endParaRPr lang="en-US">
            <a:solidFill>
              <a:schemeClr val="tx1"/>
            </a:solidFill>
          </a:endParaRPr>
        </a:p>
      </dgm:t>
    </dgm:pt>
    <dgm:pt modelId="{BBCF4264-6F2B-4898-965F-9072D7B93AE5}" type="sibTrans" cxnId="{0FB7D8D1-0B83-4C45-B120-495A6A55DBC6}">
      <dgm:prSet/>
      <dgm:spPr/>
      <dgm:t>
        <a:bodyPr/>
        <a:lstStyle/>
        <a:p>
          <a:endParaRPr lang="en-US">
            <a:solidFill>
              <a:schemeClr val="tx1"/>
            </a:solidFill>
          </a:endParaRPr>
        </a:p>
      </dgm:t>
    </dgm:pt>
    <dgm:pt modelId="{FC6E9035-72C5-4B7E-B4FD-6C7E6844D6DC}" type="pres">
      <dgm:prSet presAssocID="{825679A2-6BC2-4400-B199-F3D7CBA9CE04}" presName="linear" presStyleCnt="0">
        <dgm:presLayoutVars>
          <dgm:animLvl val="lvl"/>
          <dgm:resizeHandles val="exact"/>
        </dgm:presLayoutVars>
      </dgm:prSet>
      <dgm:spPr/>
    </dgm:pt>
    <dgm:pt modelId="{2D8F0ED1-C57E-45E6-8973-1A90D00E8308}" type="pres">
      <dgm:prSet presAssocID="{99519722-EA5D-4A1C-BE99-06E7DD14ED61}" presName="parentText" presStyleLbl="node1" presStyleIdx="0" presStyleCnt="1" custScaleY="49753" custLinFactY="-38328" custLinFactNeighborX="-358" custLinFactNeighborY="-100000">
        <dgm:presLayoutVars>
          <dgm:chMax val="0"/>
          <dgm:bulletEnabled val="1"/>
        </dgm:presLayoutVars>
      </dgm:prSet>
      <dgm:spPr/>
    </dgm:pt>
  </dgm:ptLst>
  <dgm:cxnLst>
    <dgm:cxn modelId="{799C7A89-B5B2-4716-8C83-43ED4981F71D}" type="presOf" srcId="{825679A2-6BC2-4400-B199-F3D7CBA9CE04}" destId="{FC6E9035-72C5-4B7E-B4FD-6C7E6844D6DC}" srcOrd="0" destOrd="0" presId="urn:microsoft.com/office/officeart/2005/8/layout/vList2"/>
    <dgm:cxn modelId="{0FB7D8D1-0B83-4C45-B120-495A6A55DBC6}" srcId="{825679A2-6BC2-4400-B199-F3D7CBA9CE04}" destId="{99519722-EA5D-4A1C-BE99-06E7DD14ED61}" srcOrd="0" destOrd="0" parTransId="{83E996E3-575F-464B-B132-DD3F478495F2}" sibTransId="{BBCF4264-6F2B-4898-965F-9072D7B93AE5}"/>
    <dgm:cxn modelId="{FD01B4DC-7A38-477E-B63B-CC03702A0B20}" type="presOf" srcId="{99519722-EA5D-4A1C-BE99-06E7DD14ED61}" destId="{2D8F0ED1-C57E-45E6-8973-1A90D00E8308}" srcOrd="0" destOrd="0" presId="urn:microsoft.com/office/officeart/2005/8/layout/vList2"/>
    <dgm:cxn modelId="{3BF60C46-450B-4088-9A80-77AA1941CAED}" type="presParOf" srcId="{FC6E9035-72C5-4B7E-B4FD-6C7E6844D6DC}" destId="{2D8F0ED1-C57E-45E6-8973-1A90D00E830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9519722-EA5D-4A1C-BE99-06E7DD14ED61}">
      <dgm:prSet/>
      <dgm:spPr>
        <a:solidFill>
          <a:schemeClr val="accent1">
            <a:lumMod val="40000"/>
            <a:lumOff val="60000"/>
          </a:schemeClr>
        </a:solidFill>
      </dgm:spPr>
      <dgm:t>
        <a:bodyPr/>
        <a:lstStyle/>
        <a:p>
          <a:r>
            <a:rPr lang="en-US" dirty="0">
              <a:solidFill>
                <a:schemeClr val="tx1"/>
              </a:solidFill>
            </a:rPr>
            <a:t>PTIP</a:t>
          </a:r>
        </a:p>
      </dgm:t>
    </dgm:pt>
    <dgm:pt modelId="{83E996E3-575F-464B-B132-DD3F478495F2}" type="parTrans" cxnId="{0FB7D8D1-0B83-4C45-B120-495A6A55DBC6}">
      <dgm:prSet/>
      <dgm:spPr/>
      <dgm:t>
        <a:bodyPr/>
        <a:lstStyle/>
        <a:p>
          <a:endParaRPr lang="en-US"/>
        </a:p>
      </dgm:t>
    </dgm:pt>
    <dgm:pt modelId="{BBCF4264-6F2B-4898-965F-9072D7B93AE5}" type="sibTrans" cxnId="{0FB7D8D1-0B83-4C45-B120-495A6A55DBC6}">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2D8F0ED1-C57E-45E6-8973-1A90D00E8308}" type="pres">
      <dgm:prSet presAssocID="{99519722-EA5D-4A1C-BE99-06E7DD14ED61}" presName="parentText" presStyleLbl="node1" presStyleIdx="0" presStyleCnt="1" custScaleY="49753" custLinFactY="-38328" custLinFactNeighborX="-358" custLinFactNeighborY="-100000">
        <dgm:presLayoutVars>
          <dgm:chMax val="0"/>
          <dgm:bulletEnabled val="1"/>
        </dgm:presLayoutVars>
      </dgm:prSet>
      <dgm:spPr/>
    </dgm:pt>
  </dgm:ptLst>
  <dgm:cxnLst>
    <dgm:cxn modelId="{799C7A89-B5B2-4716-8C83-43ED4981F71D}" type="presOf" srcId="{825679A2-6BC2-4400-B199-F3D7CBA9CE04}" destId="{FC6E9035-72C5-4B7E-B4FD-6C7E6844D6DC}" srcOrd="0" destOrd="0" presId="urn:microsoft.com/office/officeart/2005/8/layout/vList2"/>
    <dgm:cxn modelId="{0FB7D8D1-0B83-4C45-B120-495A6A55DBC6}" srcId="{825679A2-6BC2-4400-B199-F3D7CBA9CE04}" destId="{99519722-EA5D-4A1C-BE99-06E7DD14ED61}" srcOrd="0" destOrd="0" parTransId="{83E996E3-575F-464B-B132-DD3F478495F2}" sibTransId="{BBCF4264-6F2B-4898-965F-9072D7B93AE5}"/>
    <dgm:cxn modelId="{FD01B4DC-7A38-477E-B63B-CC03702A0B20}" type="presOf" srcId="{99519722-EA5D-4A1C-BE99-06E7DD14ED61}" destId="{2D8F0ED1-C57E-45E6-8973-1A90D00E8308}" srcOrd="0" destOrd="0" presId="urn:microsoft.com/office/officeart/2005/8/layout/vList2"/>
    <dgm:cxn modelId="{3BF60C46-450B-4088-9A80-77AA1941CAED}" type="presParOf" srcId="{FC6E9035-72C5-4B7E-B4FD-6C7E6844D6DC}" destId="{2D8F0ED1-C57E-45E6-8973-1A90D00E830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75FB53C-3605-4E38-9650-58987CB968AF}">
      <dgm:prSet custT="1"/>
      <dgm:spPr>
        <a:solidFill>
          <a:schemeClr val="accent5">
            <a:lumMod val="60000"/>
            <a:lumOff val="40000"/>
          </a:schemeClr>
        </a:solidFill>
      </dgm:spPr>
      <dgm:t>
        <a:bodyPr/>
        <a:lstStyle/>
        <a:p>
          <a:r>
            <a:rPr lang="en-US" sz="2800">
              <a:solidFill>
                <a:schemeClr val="tx1"/>
              </a:solidFill>
            </a:rPr>
            <a:t>Concept</a:t>
          </a:r>
        </a:p>
      </dgm:t>
    </dgm:pt>
    <dgm:pt modelId="{1AAE0065-8413-4B79-B1F9-68ADEB0847AE}" type="parTrans" cxnId="{025BDB32-0ED9-4B50-872D-E4B714D6913E}">
      <dgm:prSet/>
      <dgm:spPr/>
      <dgm:t>
        <a:bodyPr/>
        <a:lstStyle/>
        <a:p>
          <a:endParaRPr lang="en-US"/>
        </a:p>
      </dgm:t>
    </dgm:pt>
    <dgm:pt modelId="{9DEDF856-34CB-426F-89A9-257900E5E86F}" type="sibTrans" cxnId="{025BDB32-0ED9-4B50-872D-E4B714D6913E}">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72EA86AB-6481-471D-B7D4-FEACF1204745}" type="pres">
      <dgm:prSet presAssocID="{A75FB53C-3605-4E38-9650-58987CB968AF}" presName="parentText" presStyleLbl="node1" presStyleIdx="0" presStyleCnt="1" custScaleY="54732" custLinFactY="-45762" custLinFactNeighborY="-100000">
        <dgm:presLayoutVars>
          <dgm:chMax val="0"/>
          <dgm:bulletEnabled val="1"/>
        </dgm:presLayoutVars>
      </dgm:prSet>
      <dgm:spPr/>
    </dgm:pt>
  </dgm:ptLst>
  <dgm:cxnLst>
    <dgm:cxn modelId="{025BDB32-0ED9-4B50-872D-E4B714D6913E}" srcId="{825679A2-6BC2-4400-B199-F3D7CBA9CE04}" destId="{A75FB53C-3605-4E38-9650-58987CB968AF}" srcOrd="0" destOrd="0" parTransId="{1AAE0065-8413-4B79-B1F9-68ADEB0847AE}" sibTransId="{9DEDF856-34CB-426F-89A9-257900E5E86F}"/>
    <dgm:cxn modelId="{F0E3403A-5DD5-4A73-A9DB-5188EE276417}" type="presOf" srcId="{A75FB53C-3605-4E38-9650-58987CB968AF}" destId="{72EA86AB-6481-471D-B7D4-FEACF1204745}" srcOrd="0" destOrd="0" presId="urn:microsoft.com/office/officeart/2005/8/layout/vList2"/>
    <dgm:cxn modelId="{799C7A89-B5B2-4716-8C83-43ED4981F71D}" type="presOf" srcId="{825679A2-6BC2-4400-B199-F3D7CBA9CE04}" destId="{FC6E9035-72C5-4B7E-B4FD-6C7E6844D6DC}" srcOrd="0" destOrd="0" presId="urn:microsoft.com/office/officeart/2005/8/layout/vList2"/>
    <dgm:cxn modelId="{DF64A85A-2A8C-4118-BCA1-BFB60E4F7A41}" type="presParOf" srcId="{FC6E9035-72C5-4B7E-B4FD-6C7E6844D6DC}" destId="{72EA86AB-6481-471D-B7D4-FEACF12047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C700D38-8EFF-4E64-B1F8-57261418B9AF}">
      <dgm:prSet custT="1"/>
      <dgm:spPr>
        <a:solidFill>
          <a:srgbClr val="0070C0"/>
        </a:solidFill>
      </dgm:spPr>
      <dgm:t>
        <a:bodyPr/>
        <a:lstStyle/>
        <a:p>
          <a:r>
            <a:rPr lang="en-US" sz="2800" dirty="0"/>
            <a:t>Preliminary Design</a:t>
          </a:r>
        </a:p>
      </dgm:t>
    </dgm:pt>
    <dgm:pt modelId="{438022EB-1F2C-4C23-8301-3F97A876725C}" type="parTrans" cxnId="{4F1DD67E-BE08-4020-8D13-BCA409D251AC}">
      <dgm:prSet/>
      <dgm:spPr/>
      <dgm:t>
        <a:bodyPr/>
        <a:lstStyle/>
        <a:p>
          <a:endParaRPr lang="en-US"/>
        </a:p>
      </dgm:t>
    </dgm:pt>
    <dgm:pt modelId="{0747BFDF-47DF-4E98-8292-0BD8EB074713}" type="sibTrans" cxnId="{4F1DD67E-BE08-4020-8D13-BCA409D251AC}">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9C213669-4E4E-4ED7-93F6-CF6B30ED467F}" type="pres">
      <dgm:prSet presAssocID="{3C700D38-8EFF-4E64-B1F8-57261418B9AF}" presName="parentText" presStyleLbl="node1" presStyleIdx="0" presStyleCnt="1" custScaleY="51368" custLinFactY="-54259" custLinFactNeighborX="-1507" custLinFactNeighborY="-100000">
        <dgm:presLayoutVars>
          <dgm:chMax val="0"/>
          <dgm:bulletEnabled val="1"/>
        </dgm:presLayoutVars>
      </dgm:prSet>
      <dgm:spPr/>
    </dgm:pt>
  </dgm:ptLst>
  <dgm:cxnLst>
    <dgm:cxn modelId="{CFAB4B03-AF67-4A95-B299-1C5B86AB8920}" type="presOf" srcId="{3C700D38-8EFF-4E64-B1F8-57261418B9AF}" destId="{9C213669-4E4E-4ED7-93F6-CF6B30ED467F}" srcOrd="0" destOrd="0" presId="urn:microsoft.com/office/officeart/2005/8/layout/vList2"/>
    <dgm:cxn modelId="{4F1DD67E-BE08-4020-8D13-BCA409D251AC}" srcId="{825679A2-6BC2-4400-B199-F3D7CBA9CE04}" destId="{3C700D38-8EFF-4E64-B1F8-57261418B9AF}" srcOrd="0" destOrd="0" parTransId="{438022EB-1F2C-4C23-8301-3F97A876725C}" sibTransId="{0747BFDF-47DF-4E98-8292-0BD8EB074713}"/>
    <dgm:cxn modelId="{799C7A89-B5B2-4716-8C83-43ED4981F71D}" type="presOf" srcId="{825679A2-6BC2-4400-B199-F3D7CBA9CE04}" destId="{FC6E9035-72C5-4B7E-B4FD-6C7E6844D6DC}" srcOrd="0" destOrd="0" presId="urn:microsoft.com/office/officeart/2005/8/layout/vList2"/>
    <dgm:cxn modelId="{F96913AB-303F-46E8-AFC4-7977FE8E6B72}" type="presParOf" srcId="{FC6E9035-72C5-4B7E-B4FD-6C7E6844D6DC}" destId="{9C213669-4E4E-4ED7-93F6-CF6B30ED467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C700D38-8EFF-4E64-B1F8-57261418B9AF}">
      <dgm:prSet custT="1"/>
      <dgm:spPr>
        <a:solidFill>
          <a:srgbClr val="0070C0"/>
        </a:solidFill>
      </dgm:spPr>
      <dgm:t>
        <a:bodyPr/>
        <a:lstStyle/>
        <a:p>
          <a:r>
            <a:rPr lang="en-US" sz="2800" dirty="0"/>
            <a:t>Preliminary Design</a:t>
          </a:r>
        </a:p>
      </dgm:t>
    </dgm:pt>
    <dgm:pt modelId="{438022EB-1F2C-4C23-8301-3F97A876725C}" type="parTrans" cxnId="{4F1DD67E-BE08-4020-8D13-BCA409D251AC}">
      <dgm:prSet/>
      <dgm:spPr/>
      <dgm:t>
        <a:bodyPr/>
        <a:lstStyle/>
        <a:p>
          <a:endParaRPr lang="en-US"/>
        </a:p>
      </dgm:t>
    </dgm:pt>
    <dgm:pt modelId="{0747BFDF-47DF-4E98-8292-0BD8EB074713}" type="sibTrans" cxnId="{4F1DD67E-BE08-4020-8D13-BCA409D251AC}">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9C213669-4E4E-4ED7-93F6-CF6B30ED467F}" type="pres">
      <dgm:prSet presAssocID="{3C700D38-8EFF-4E64-B1F8-57261418B9AF}" presName="parentText" presStyleLbl="node1" presStyleIdx="0" presStyleCnt="1" custScaleY="51368" custLinFactY="-54259" custLinFactNeighborX="-1507" custLinFactNeighborY="-100000">
        <dgm:presLayoutVars>
          <dgm:chMax val="0"/>
          <dgm:bulletEnabled val="1"/>
        </dgm:presLayoutVars>
      </dgm:prSet>
      <dgm:spPr/>
    </dgm:pt>
  </dgm:ptLst>
  <dgm:cxnLst>
    <dgm:cxn modelId="{CFAB4B03-AF67-4A95-B299-1C5B86AB8920}" type="presOf" srcId="{3C700D38-8EFF-4E64-B1F8-57261418B9AF}" destId="{9C213669-4E4E-4ED7-93F6-CF6B30ED467F}" srcOrd="0" destOrd="0" presId="urn:microsoft.com/office/officeart/2005/8/layout/vList2"/>
    <dgm:cxn modelId="{4F1DD67E-BE08-4020-8D13-BCA409D251AC}" srcId="{825679A2-6BC2-4400-B199-F3D7CBA9CE04}" destId="{3C700D38-8EFF-4E64-B1F8-57261418B9AF}" srcOrd="0" destOrd="0" parTransId="{438022EB-1F2C-4C23-8301-3F97A876725C}" sibTransId="{0747BFDF-47DF-4E98-8292-0BD8EB074713}"/>
    <dgm:cxn modelId="{799C7A89-B5B2-4716-8C83-43ED4981F71D}" type="presOf" srcId="{825679A2-6BC2-4400-B199-F3D7CBA9CE04}" destId="{FC6E9035-72C5-4B7E-B4FD-6C7E6844D6DC}" srcOrd="0" destOrd="0" presId="urn:microsoft.com/office/officeart/2005/8/layout/vList2"/>
    <dgm:cxn modelId="{F96913AB-303F-46E8-AFC4-7977FE8E6B72}" type="presParOf" srcId="{FC6E9035-72C5-4B7E-B4FD-6C7E6844D6DC}" destId="{9C213669-4E4E-4ED7-93F6-CF6B30ED467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F5993AE-ED58-45C1-BAC2-579C09C1200D}">
      <dgm:prSet custT="1"/>
      <dgm:spPr>
        <a:solidFill>
          <a:schemeClr val="accent1">
            <a:lumMod val="75000"/>
          </a:schemeClr>
        </a:solidFill>
      </dgm:spPr>
      <dgm:t>
        <a:bodyPr/>
        <a:lstStyle/>
        <a:p>
          <a:r>
            <a:rPr lang="en-US" sz="2800" dirty="0"/>
            <a:t>Final Design</a:t>
          </a:r>
        </a:p>
      </dgm:t>
    </dgm:pt>
    <dgm:pt modelId="{953F18FB-0F86-4D6C-A6B4-B7B83AE7B754}" type="parTrans" cxnId="{93EB3C80-4F9D-42EB-A150-3CF174B171EE}">
      <dgm:prSet/>
      <dgm:spPr/>
      <dgm:t>
        <a:bodyPr/>
        <a:lstStyle/>
        <a:p>
          <a:endParaRPr lang="en-US"/>
        </a:p>
      </dgm:t>
    </dgm:pt>
    <dgm:pt modelId="{5BD04521-CEAC-4D5B-8F47-05016DD820DE}" type="sibTrans" cxnId="{93EB3C80-4F9D-42EB-A150-3CF174B171EE}">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E241A97E-7322-4F0C-BA5C-74DE141BA760}" type="pres">
      <dgm:prSet presAssocID="{FF5993AE-ED58-45C1-BAC2-579C09C1200D}" presName="parentText" presStyleLbl="node1" presStyleIdx="0" presStyleCnt="1" custScaleY="61977" custLinFactY="-50296" custLinFactNeighborY="-100000">
        <dgm:presLayoutVars>
          <dgm:chMax val="0"/>
          <dgm:bulletEnabled val="1"/>
        </dgm:presLayoutVars>
      </dgm:prSet>
      <dgm:spPr/>
    </dgm:pt>
  </dgm:ptLst>
  <dgm:cxnLst>
    <dgm:cxn modelId="{018F072D-AD51-4F51-BE00-5333D4EF9D2C}" type="presOf" srcId="{FF5993AE-ED58-45C1-BAC2-579C09C1200D}" destId="{E241A97E-7322-4F0C-BA5C-74DE141BA760}" srcOrd="0" destOrd="0" presId="urn:microsoft.com/office/officeart/2005/8/layout/vList2"/>
    <dgm:cxn modelId="{93EB3C80-4F9D-42EB-A150-3CF174B171EE}" srcId="{825679A2-6BC2-4400-B199-F3D7CBA9CE04}" destId="{FF5993AE-ED58-45C1-BAC2-579C09C1200D}" srcOrd="0" destOrd="0" parTransId="{953F18FB-0F86-4D6C-A6B4-B7B83AE7B754}" sibTransId="{5BD04521-CEAC-4D5B-8F47-05016DD820DE}"/>
    <dgm:cxn modelId="{799C7A89-B5B2-4716-8C83-43ED4981F71D}" type="presOf" srcId="{825679A2-6BC2-4400-B199-F3D7CBA9CE04}" destId="{FC6E9035-72C5-4B7E-B4FD-6C7E6844D6DC}" srcOrd="0" destOrd="0" presId="urn:microsoft.com/office/officeart/2005/8/layout/vList2"/>
    <dgm:cxn modelId="{06B322AD-AAC7-4018-A301-5F58D882980A}" type="presParOf" srcId="{FC6E9035-72C5-4B7E-B4FD-6C7E6844D6DC}" destId="{E241A97E-7322-4F0C-BA5C-74DE141BA76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D579FC7-7420-43F7-B7B3-AB1CD0A16F31}">
      <dgm:prSet custT="1"/>
      <dgm:spPr>
        <a:solidFill>
          <a:schemeClr val="accent1">
            <a:lumMod val="50000"/>
          </a:schemeClr>
        </a:solidFill>
      </dgm:spPr>
      <dgm:t>
        <a:bodyPr/>
        <a:lstStyle/>
        <a:p>
          <a:r>
            <a:rPr lang="en-US" sz="2800"/>
            <a:t>Let</a:t>
          </a:r>
        </a:p>
      </dgm:t>
    </dgm:pt>
    <dgm:pt modelId="{ACF75E06-EF67-4520-B18F-F65A8C5053C1}" type="parTrans" cxnId="{65C406F3-1AB8-4EB4-99A4-55CC1C1B256C}">
      <dgm:prSet/>
      <dgm:spPr/>
      <dgm:t>
        <a:bodyPr/>
        <a:lstStyle/>
        <a:p>
          <a:endParaRPr lang="en-US"/>
        </a:p>
      </dgm:t>
    </dgm:pt>
    <dgm:pt modelId="{0169D25E-EF26-422D-A8F6-EE487A3D6022}" type="sibTrans" cxnId="{65C406F3-1AB8-4EB4-99A4-55CC1C1B256C}">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6ECBC918-269F-42AD-9BBA-DB52BA141306}" type="pres">
      <dgm:prSet presAssocID="{1D579FC7-7420-43F7-B7B3-AB1CD0A16F31}" presName="parentText" presStyleLbl="node1" presStyleIdx="0" presStyleCnt="1" custScaleY="61977" custLinFactY="-47644" custLinFactNeighborY="-100000">
        <dgm:presLayoutVars>
          <dgm:chMax val="0"/>
          <dgm:bulletEnabled val="1"/>
        </dgm:presLayoutVars>
      </dgm:prSet>
      <dgm:spPr/>
    </dgm:pt>
  </dgm:ptLst>
  <dgm:cxnLst>
    <dgm:cxn modelId="{8ADED386-D14D-4841-B710-53595E9F082F}" type="presOf" srcId="{1D579FC7-7420-43F7-B7B3-AB1CD0A16F31}" destId="{6ECBC918-269F-42AD-9BBA-DB52BA141306}" srcOrd="0" destOrd="0" presId="urn:microsoft.com/office/officeart/2005/8/layout/vList2"/>
    <dgm:cxn modelId="{799C7A89-B5B2-4716-8C83-43ED4981F71D}" type="presOf" srcId="{825679A2-6BC2-4400-B199-F3D7CBA9CE04}" destId="{FC6E9035-72C5-4B7E-B4FD-6C7E6844D6DC}" srcOrd="0" destOrd="0" presId="urn:microsoft.com/office/officeart/2005/8/layout/vList2"/>
    <dgm:cxn modelId="{65C406F3-1AB8-4EB4-99A4-55CC1C1B256C}" srcId="{825679A2-6BC2-4400-B199-F3D7CBA9CE04}" destId="{1D579FC7-7420-43F7-B7B3-AB1CD0A16F31}" srcOrd="0" destOrd="0" parTransId="{ACF75E06-EF67-4520-B18F-F65A8C5053C1}" sibTransId="{0169D25E-EF26-422D-A8F6-EE487A3D6022}"/>
    <dgm:cxn modelId="{DEBF4B42-2EDF-4672-92C9-A0ECE5EE18FD}" type="presParOf" srcId="{FC6E9035-72C5-4B7E-B4FD-6C7E6844D6DC}" destId="{6ECBC918-269F-42AD-9BBA-DB52BA14130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25679A2-6BC2-4400-B199-F3D7CBA9CE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D579FC7-7420-43F7-B7B3-AB1CD0A16F31}">
      <dgm:prSet custT="1"/>
      <dgm:spPr/>
      <dgm:t>
        <a:bodyPr/>
        <a:lstStyle/>
        <a:p>
          <a:endParaRPr lang="en-US" sz="2800" dirty="0"/>
        </a:p>
      </dgm:t>
    </dgm:pt>
    <dgm:pt modelId="{ACF75E06-EF67-4520-B18F-F65A8C5053C1}" type="parTrans" cxnId="{65C406F3-1AB8-4EB4-99A4-55CC1C1B256C}">
      <dgm:prSet/>
      <dgm:spPr/>
      <dgm:t>
        <a:bodyPr/>
        <a:lstStyle/>
        <a:p>
          <a:endParaRPr lang="en-US"/>
        </a:p>
      </dgm:t>
    </dgm:pt>
    <dgm:pt modelId="{0169D25E-EF26-422D-A8F6-EE487A3D6022}" type="sibTrans" cxnId="{65C406F3-1AB8-4EB4-99A4-55CC1C1B256C}">
      <dgm:prSet/>
      <dgm:spPr/>
      <dgm:t>
        <a:bodyPr/>
        <a:lstStyle/>
        <a:p>
          <a:endParaRPr lang="en-US"/>
        </a:p>
      </dgm:t>
    </dgm:pt>
    <dgm:pt modelId="{FC6E9035-72C5-4B7E-B4FD-6C7E6844D6DC}" type="pres">
      <dgm:prSet presAssocID="{825679A2-6BC2-4400-B199-F3D7CBA9CE04}" presName="linear" presStyleCnt="0">
        <dgm:presLayoutVars>
          <dgm:animLvl val="lvl"/>
          <dgm:resizeHandles val="exact"/>
        </dgm:presLayoutVars>
      </dgm:prSet>
      <dgm:spPr/>
    </dgm:pt>
    <dgm:pt modelId="{6ECBC918-269F-42AD-9BBA-DB52BA141306}" type="pres">
      <dgm:prSet presAssocID="{1D579FC7-7420-43F7-B7B3-AB1CD0A16F31}" presName="parentText" presStyleLbl="node1" presStyleIdx="0" presStyleCnt="1" custScaleY="61977" custLinFactY="-72713" custLinFactNeighborY="-100000">
        <dgm:presLayoutVars>
          <dgm:chMax val="0"/>
          <dgm:bulletEnabled val="1"/>
        </dgm:presLayoutVars>
      </dgm:prSet>
      <dgm:spPr/>
    </dgm:pt>
  </dgm:ptLst>
  <dgm:cxnLst>
    <dgm:cxn modelId="{8ADED386-D14D-4841-B710-53595E9F082F}" type="presOf" srcId="{1D579FC7-7420-43F7-B7B3-AB1CD0A16F31}" destId="{6ECBC918-269F-42AD-9BBA-DB52BA141306}" srcOrd="0" destOrd="0" presId="urn:microsoft.com/office/officeart/2005/8/layout/vList2"/>
    <dgm:cxn modelId="{799C7A89-B5B2-4716-8C83-43ED4981F71D}" type="presOf" srcId="{825679A2-6BC2-4400-B199-F3D7CBA9CE04}" destId="{FC6E9035-72C5-4B7E-B4FD-6C7E6844D6DC}" srcOrd="0" destOrd="0" presId="urn:microsoft.com/office/officeart/2005/8/layout/vList2"/>
    <dgm:cxn modelId="{65C406F3-1AB8-4EB4-99A4-55CC1C1B256C}" srcId="{825679A2-6BC2-4400-B199-F3D7CBA9CE04}" destId="{1D579FC7-7420-43F7-B7B3-AB1CD0A16F31}" srcOrd="0" destOrd="0" parTransId="{ACF75E06-EF67-4520-B18F-F65A8C5053C1}" sibTransId="{0169D25E-EF26-422D-A8F6-EE487A3D6022}"/>
    <dgm:cxn modelId="{DEBF4B42-2EDF-4672-92C9-A0ECE5EE18FD}" type="presParOf" srcId="{FC6E9035-72C5-4B7E-B4FD-6C7E6844D6DC}" destId="{6ECBC918-269F-42AD-9BBA-DB52BA14130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8F0ED1-C57E-45E6-8973-1A90D00E8308}">
      <dsp:nvSpPr>
        <dsp:cNvPr id="0" name=""/>
        <dsp:cNvSpPr/>
      </dsp:nvSpPr>
      <dsp:spPr>
        <a:xfrm>
          <a:off x="0" y="0"/>
          <a:ext cx="10515600" cy="634650"/>
        </a:xfrm>
        <a:prstGeom prst="roundRect">
          <a:avLst/>
        </a:prstGeom>
        <a:solidFill>
          <a:srgbClr val="7030A0">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dirty="0">
              <a:solidFill>
                <a:schemeClr val="tx1"/>
              </a:solidFill>
            </a:rPr>
            <a:t>Planning a Project </a:t>
          </a:r>
        </a:p>
      </dsp:txBody>
      <dsp:txXfrm>
        <a:off x="30981" y="30981"/>
        <a:ext cx="10453638" cy="57268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BC918-269F-42AD-9BBA-DB52BA141306}">
      <dsp:nvSpPr>
        <dsp:cNvPr id="0" name=""/>
        <dsp:cNvSpPr/>
      </dsp:nvSpPr>
      <dsp:spPr>
        <a:xfrm>
          <a:off x="0" y="0"/>
          <a:ext cx="10515600" cy="7541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endParaRPr lang="en-US" sz="2800" kern="1200" dirty="0"/>
        </a:p>
      </dsp:txBody>
      <dsp:txXfrm>
        <a:off x="36814" y="36814"/>
        <a:ext cx="10441972" cy="68050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3EEA39-65E8-48D5-81ED-66540958C2DB}">
      <dsp:nvSpPr>
        <dsp:cNvPr id="0" name=""/>
        <dsp:cNvSpPr/>
      </dsp:nvSpPr>
      <dsp:spPr>
        <a:xfrm>
          <a:off x="582645" y="1178"/>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Milestones</a:t>
          </a:r>
        </a:p>
      </dsp:txBody>
      <dsp:txXfrm>
        <a:off x="582645" y="1178"/>
        <a:ext cx="2174490" cy="1304694"/>
      </dsp:txXfrm>
    </dsp:sp>
    <dsp:sp modelId="{C8D80F13-B39C-4086-B6F4-2CB66316A6A7}">
      <dsp:nvSpPr>
        <dsp:cNvPr id="0" name=""/>
        <dsp:cNvSpPr/>
      </dsp:nvSpPr>
      <dsp:spPr>
        <a:xfrm>
          <a:off x="2974584" y="1178"/>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PM Notes</a:t>
          </a:r>
        </a:p>
      </dsp:txBody>
      <dsp:txXfrm>
        <a:off x="2974584" y="1178"/>
        <a:ext cx="2174490" cy="1304694"/>
      </dsp:txXfrm>
    </dsp:sp>
    <dsp:sp modelId="{8F123282-668B-473F-BB1A-1AB5070D8FA3}">
      <dsp:nvSpPr>
        <dsp:cNvPr id="0" name=""/>
        <dsp:cNvSpPr/>
      </dsp:nvSpPr>
      <dsp:spPr>
        <a:xfrm>
          <a:off x="5366524" y="1178"/>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Primavera P6 Updates</a:t>
          </a:r>
        </a:p>
      </dsp:txBody>
      <dsp:txXfrm>
        <a:off x="5366524" y="1178"/>
        <a:ext cx="2174490" cy="1304694"/>
      </dsp:txXfrm>
    </dsp:sp>
    <dsp:sp modelId="{EC879CDA-E04F-4D58-98DD-B2F7E816A650}">
      <dsp:nvSpPr>
        <dsp:cNvPr id="0" name=""/>
        <dsp:cNvSpPr/>
      </dsp:nvSpPr>
      <dsp:spPr>
        <a:xfrm>
          <a:off x="7758464" y="1178"/>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Cost Estimates</a:t>
          </a:r>
        </a:p>
      </dsp:txBody>
      <dsp:txXfrm>
        <a:off x="7758464" y="1178"/>
        <a:ext cx="2174490" cy="1304694"/>
      </dsp:txXfrm>
    </dsp:sp>
    <dsp:sp modelId="{32945D45-C920-4215-BC19-67A0C04A1D49}">
      <dsp:nvSpPr>
        <dsp:cNvPr id="0" name=""/>
        <dsp:cNvSpPr/>
      </dsp:nvSpPr>
      <dsp:spPr>
        <a:xfrm>
          <a:off x="582645" y="1523321"/>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Contacts</a:t>
          </a:r>
        </a:p>
      </dsp:txBody>
      <dsp:txXfrm>
        <a:off x="582645" y="1523321"/>
        <a:ext cx="2174490" cy="1304694"/>
      </dsp:txXfrm>
    </dsp:sp>
    <dsp:sp modelId="{0F8D85E8-809A-461D-AD7B-652551836E9B}">
      <dsp:nvSpPr>
        <dsp:cNvPr id="0" name=""/>
        <dsp:cNvSpPr/>
      </dsp:nvSpPr>
      <dsp:spPr>
        <a:xfrm>
          <a:off x="2974584" y="1523321"/>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Active Schedules</a:t>
          </a:r>
        </a:p>
      </dsp:txBody>
      <dsp:txXfrm>
        <a:off x="2974584" y="1523321"/>
        <a:ext cx="2174490" cy="1304694"/>
      </dsp:txXfrm>
    </dsp:sp>
    <dsp:sp modelId="{A465C9F3-FC6F-45BB-A5DD-6592746A11B8}">
      <dsp:nvSpPr>
        <dsp:cNvPr id="0" name=""/>
        <dsp:cNvSpPr/>
      </dsp:nvSpPr>
      <dsp:spPr>
        <a:xfrm>
          <a:off x="5366524" y="1523321"/>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PCRFs</a:t>
          </a:r>
        </a:p>
      </dsp:txBody>
      <dsp:txXfrm>
        <a:off x="5366524" y="1523321"/>
        <a:ext cx="2174490" cy="1304694"/>
      </dsp:txXfrm>
    </dsp:sp>
    <dsp:sp modelId="{D1027A28-B6D3-45FA-ABA4-345E90E089EC}">
      <dsp:nvSpPr>
        <dsp:cNvPr id="0" name=""/>
        <dsp:cNvSpPr/>
      </dsp:nvSpPr>
      <dsp:spPr>
        <a:xfrm>
          <a:off x="7758464" y="1523321"/>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Escalation Memos</a:t>
          </a:r>
        </a:p>
      </dsp:txBody>
      <dsp:txXfrm>
        <a:off x="7758464" y="1523321"/>
        <a:ext cx="2174490" cy="1304694"/>
      </dsp:txXfrm>
    </dsp:sp>
    <dsp:sp modelId="{575A51C7-66B0-404A-8C1E-36BFE6530E74}">
      <dsp:nvSpPr>
        <dsp:cNvPr id="0" name=""/>
        <dsp:cNvSpPr/>
      </dsp:nvSpPr>
      <dsp:spPr>
        <a:xfrm>
          <a:off x="1778615" y="3045465"/>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Expanded Description</a:t>
          </a:r>
        </a:p>
      </dsp:txBody>
      <dsp:txXfrm>
        <a:off x="1778615" y="3045465"/>
        <a:ext cx="2174490" cy="1304694"/>
      </dsp:txXfrm>
    </dsp:sp>
    <dsp:sp modelId="{E86D08BE-EB91-4703-9A0F-F55D56C698C3}">
      <dsp:nvSpPr>
        <dsp:cNvPr id="0" name=""/>
        <dsp:cNvSpPr/>
      </dsp:nvSpPr>
      <dsp:spPr>
        <a:xfrm>
          <a:off x="4170554" y="3045465"/>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TPro Design Notes (</a:t>
          </a:r>
          <a:r>
            <a:rPr lang="en-US" sz="2000" i="1" kern="1200" dirty="0"/>
            <a:t>if consultant or local designed use for contract info</a:t>
          </a:r>
          <a:r>
            <a:rPr lang="en-US" sz="2000" kern="1200" dirty="0"/>
            <a:t>)</a:t>
          </a:r>
        </a:p>
      </dsp:txBody>
      <dsp:txXfrm>
        <a:off x="4170554" y="3045465"/>
        <a:ext cx="2174490" cy="1304694"/>
      </dsp:txXfrm>
    </dsp:sp>
    <dsp:sp modelId="{637A1758-3246-4417-A8F9-1130FCD08C3E}">
      <dsp:nvSpPr>
        <dsp:cNvPr id="0" name=""/>
        <dsp:cNvSpPr/>
      </dsp:nvSpPr>
      <dsp:spPr>
        <a:xfrm>
          <a:off x="6562494" y="3045465"/>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Project Status Update (PSU)</a:t>
          </a:r>
        </a:p>
      </dsp:txBody>
      <dsp:txXfrm>
        <a:off x="6562494" y="3045465"/>
        <a:ext cx="2174490" cy="130469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3EEA39-65E8-48D5-81ED-66540958C2DB}">
      <dsp:nvSpPr>
        <dsp:cNvPr id="0" name=""/>
        <dsp:cNvSpPr/>
      </dsp:nvSpPr>
      <dsp:spPr>
        <a:xfrm>
          <a:off x="582645" y="1178"/>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Milestones</a:t>
          </a:r>
        </a:p>
      </dsp:txBody>
      <dsp:txXfrm>
        <a:off x="582645" y="1178"/>
        <a:ext cx="2174490" cy="1304694"/>
      </dsp:txXfrm>
    </dsp:sp>
    <dsp:sp modelId="{C8D80F13-B39C-4086-B6F4-2CB66316A6A7}">
      <dsp:nvSpPr>
        <dsp:cNvPr id="0" name=""/>
        <dsp:cNvSpPr/>
      </dsp:nvSpPr>
      <dsp:spPr>
        <a:xfrm>
          <a:off x="2974584" y="1178"/>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PM Notes</a:t>
          </a:r>
        </a:p>
      </dsp:txBody>
      <dsp:txXfrm>
        <a:off x="2974584" y="1178"/>
        <a:ext cx="2174490" cy="1304694"/>
      </dsp:txXfrm>
    </dsp:sp>
    <dsp:sp modelId="{8F123282-668B-473F-BB1A-1AB5070D8FA3}">
      <dsp:nvSpPr>
        <dsp:cNvPr id="0" name=""/>
        <dsp:cNvSpPr/>
      </dsp:nvSpPr>
      <dsp:spPr>
        <a:xfrm>
          <a:off x="5366524" y="1178"/>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Primavera P6 Updates</a:t>
          </a:r>
        </a:p>
      </dsp:txBody>
      <dsp:txXfrm>
        <a:off x="5366524" y="1178"/>
        <a:ext cx="2174490" cy="1304694"/>
      </dsp:txXfrm>
    </dsp:sp>
    <dsp:sp modelId="{EC879CDA-E04F-4D58-98DD-B2F7E816A650}">
      <dsp:nvSpPr>
        <dsp:cNvPr id="0" name=""/>
        <dsp:cNvSpPr/>
      </dsp:nvSpPr>
      <dsp:spPr>
        <a:xfrm>
          <a:off x="7758464" y="1178"/>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Cost Estimates</a:t>
          </a:r>
        </a:p>
      </dsp:txBody>
      <dsp:txXfrm>
        <a:off x="7758464" y="1178"/>
        <a:ext cx="2174490" cy="1304694"/>
      </dsp:txXfrm>
    </dsp:sp>
    <dsp:sp modelId="{32945D45-C920-4215-BC19-67A0C04A1D49}">
      <dsp:nvSpPr>
        <dsp:cNvPr id="0" name=""/>
        <dsp:cNvSpPr/>
      </dsp:nvSpPr>
      <dsp:spPr>
        <a:xfrm>
          <a:off x="582645" y="1523321"/>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Contacts</a:t>
          </a:r>
        </a:p>
      </dsp:txBody>
      <dsp:txXfrm>
        <a:off x="582645" y="1523321"/>
        <a:ext cx="2174490" cy="1304694"/>
      </dsp:txXfrm>
    </dsp:sp>
    <dsp:sp modelId="{0F8D85E8-809A-461D-AD7B-652551836E9B}">
      <dsp:nvSpPr>
        <dsp:cNvPr id="0" name=""/>
        <dsp:cNvSpPr/>
      </dsp:nvSpPr>
      <dsp:spPr>
        <a:xfrm>
          <a:off x="2974584" y="1523321"/>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Active Schedules</a:t>
          </a:r>
        </a:p>
      </dsp:txBody>
      <dsp:txXfrm>
        <a:off x="2974584" y="1523321"/>
        <a:ext cx="2174490" cy="1304694"/>
      </dsp:txXfrm>
    </dsp:sp>
    <dsp:sp modelId="{A465C9F3-FC6F-45BB-A5DD-6592746A11B8}">
      <dsp:nvSpPr>
        <dsp:cNvPr id="0" name=""/>
        <dsp:cNvSpPr/>
      </dsp:nvSpPr>
      <dsp:spPr>
        <a:xfrm>
          <a:off x="5366524" y="1523321"/>
          <a:ext cx="2174490" cy="130469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PCRFs</a:t>
          </a:r>
        </a:p>
      </dsp:txBody>
      <dsp:txXfrm>
        <a:off x="5366524" y="1523321"/>
        <a:ext cx="2174490" cy="1304694"/>
      </dsp:txXfrm>
    </dsp:sp>
    <dsp:sp modelId="{D1027A28-B6D3-45FA-ABA4-345E90E089EC}">
      <dsp:nvSpPr>
        <dsp:cNvPr id="0" name=""/>
        <dsp:cNvSpPr/>
      </dsp:nvSpPr>
      <dsp:spPr>
        <a:xfrm>
          <a:off x="7758464" y="1523321"/>
          <a:ext cx="2174490" cy="130469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Escalation Memos</a:t>
          </a:r>
        </a:p>
      </dsp:txBody>
      <dsp:txXfrm>
        <a:off x="7758464" y="1523321"/>
        <a:ext cx="2174490" cy="1304694"/>
      </dsp:txXfrm>
    </dsp:sp>
    <dsp:sp modelId="{5DEDBA67-F3A1-486C-927A-8308995D9114}">
      <dsp:nvSpPr>
        <dsp:cNvPr id="0" name=""/>
        <dsp:cNvSpPr/>
      </dsp:nvSpPr>
      <dsp:spPr>
        <a:xfrm>
          <a:off x="1778615" y="3045465"/>
          <a:ext cx="2174490" cy="130469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Project Status Updates (PSU)</a:t>
          </a:r>
        </a:p>
      </dsp:txBody>
      <dsp:txXfrm>
        <a:off x="1778615" y="3045465"/>
        <a:ext cx="2174490" cy="1304694"/>
      </dsp:txXfrm>
    </dsp:sp>
    <dsp:sp modelId="{575A51C7-66B0-404A-8C1E-36BFE6530E74}">
      <dsp:nvSpPr>
        <dsp:cNvPr id="0" name=""/>
        <dsp:cNvSpPr/>
      </dsp:nvSpPr>
      <dsp:spPr>
        <a:xfrm>
          <a:off x="4170554" y="3045465"/>
          <a:ext cx="2174490" cy="130469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TPro Expanded Description</a:t>
          </a:r>
        </a:p>
      </dsp:txBody>
      <dsp:txXfrm>
        <a:off x="4170554" y="3045465"/>
        <a:ext cx="2174490" cy="1304694"/>
      </dsp:txXfrm>
    </dsp:sp>
    <dsp:sp modelId="{E86D08BE-EB91-4703-9A0F-F55D56C698C3}">
      <dsp:nvSpPr>
        <dsp:cNvPr id="0" name=""/>
        <dsp:cNvSpPr/>
      </dsp:nvSpPr>
      <dsp:spPr>
        <a:xfrm>
          <a:off x="6562494" y="3045465"/>
          <a:ext cx="2174490" cy="130469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TPro Design Notes (</a:t>
          </a:r>
          <a:r>
            <a:rPr lang="en-US" sz="2000" i="1" kern="1200" dirty="0"/>
            <a:t>if consultant or local designed use for contract info</a:t>
          </a:r>
          <a:r>
            <a:rPr lang="en-US" sz="2000" kern="1200" dirty="0"/>
            <a:t>)</a:t>
          </a:r>
        </a:p>
      </dsp:txBody>
      <dsp:txXfrm>
        <a:off x="6562494" y="3045465"/>
        <a:ext cx="2174490" cy="13046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8F0ED1-C57E-45E6-8973-1A90D00E8308}">
      <dsp:nvSpPr>
        <dsp:cNvPr id="0" name=""/>
        <dsp:cNvSpPr/>
      </dsp:nvSpPr>
      <dsp:spPr>
        <a:xfrm>
          <a:off x="0" y="0"/>
          <a:ext cx="10515600" cy="763728"/>
        </a:xfrm>
        <a:prstGeom prst="round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a:solidFill>
                <a:schemeClr val="tx1"/>
              </a:solidFill>
            </a:rPr>
            <a:t>PTIP</a:t>
          </a:r>
        </a:p>
      </dsp:txBody>
      <dsp:txXfrm>
        <a:off x="37282" y="37282"/>
        <a:ext cx="10441036" cy="6891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8F0ED1-C57E-45E6-8973-1A90D00E8308}">
      <dsp:nvSpPr>
        <dsp:cNvPr id="0" name=""/>
        <dsp:cNvSpPr/>
      </dsp:nvSpPr>
      <dsp:spPr>
        <a:xfrm>
          <a:off x="0" y="0"/>
          <a:ext cx="10515600" cy="763728"/>
        </a:xfrm>
        <a:prstGeom prst="round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kern="1200" dirty="0">
              <a:solidFill>
                <a:schemeClr val="tx1"/>
              </a:solidFill>
            </a:rPr>
            <a:t>PTIP</a:t>
          </a:r>
        </a:p>
      </dsp:txBody>
      <dsp:txXfrm>
        <a:off x="37282" y="37282"/>
        <a:ext cx="10441036" cy="6891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EA86AB-6481-471D-B7D4-FEACF1204745}">
      <dsp:nvSpPr>
        <dsp:cNvPr id="0" name=""/>
        <dsp:cNvSpPr/>
      </dsp:nvSpPr>
      <dsp:spPr>
        <a:xfrm>
          <a:off x="0" y="0"/>
          <a:ext cx="10515600" cy="686790"/>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solidFill>
                <a:schemeClr val="tx1"/>
              </a:solidFill>
            </a:rPr>
            <a:t>Concept</a:t>
          </a:r>
        </a:p>
      </dsp:txBody>
      <dsp:txXfrm>
        <a:off x="33526" y="33526"/>
        <a:ext cx="10448548" cy="61973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213669-4E4E-4ED7-93F6-CF6B30ED467F}">
      <dsp:nvSpPr>
        <dsp:cNvPr id="0" name=""/>
        <dsp:cNvSpPr/>
      </dsp:nvSpPr>
      <dsp:spPr>
        <a:xfrm>
          <a:off x="0" y="19807"/>
          <a:ext cx="10515600" cy="615429"/>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Preliminary Design</a:t>
          </a:r>
        </a:p>
      </dsp:txBody>
      <dsp:txXfrm>
        <a:off x="30043" y="49850"/>
        <a:ext cx="10455514" cy="5553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213669-4E4E-4ED7-93F6-CF6B30ED467F}">
      <dsp:nvSpPr>
        <dsp:cNvPr id="0" name=""/>
        <dsp:cNvSpPr/>
      </dsp:nvSpPr>
      <dsp:spPr>
        <a:xfrm>
          <a:off x="0" y="19807"/>
          <a:ext cx="10515600" cy="615429"/>
        </a:xfrm>
        <a:prstGeom prst="roundRect">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Preliminary Design</a:t>
          </a:r>
        </a:p>
      </dsp:txBody>
      <dsp:txXfrm>
        <a:off x="30043" y="49850"/>
        <a:ext cx="10455514" cy="5553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41A97E-7322-4F0C-BA5C-74DE141BA760}">
      <dsp:nvSpPr>
        <dsp:cNvPr id="0" name=""/>
        <dsp:cNvSpPr/>
      </dsp:nvSpPr>
      <dsp:spPr>
        <a:xfrm>
          <a:off x="0" y="0"/>
          <a:ext cx="10515600" cy="754136"/>
        </a:xfrm>
        <a:prstGeom prst="round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Final Design</a:t>
          </a:r>
        </a:p>
      </dsp:txBody>
      <dsp:txXfrm>
        <a:off x="36814" y="36814"/>
        <a:ext cx="10441972" cy="6805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BC918-269F-42AD-9BBA-DB52BA141306}">
      <dsp:nvSpPr>
        <dsp:cNvPr id="0" name=""/>
        <dsp:cNvSpPr/>
      </dsp:nvSpPr>
      <dsp:spPr>
        <a:xfrm>
          <a:off x="0" y="0"/>
          <a:ext cx="10515600" cy="754136"/>
        </a:xfrm>
        <a:prstGeom prst="roundRect">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Let</a:t>
          </a:r>
        </a:p>
      </dsp:txBody>
      <dsp:txXfrm>
        <a:off x="36814" y="36814"/>
        <a:ext cx="10441972" cy="68050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BC918-269F-42AD-9BBA-DB52BA141306}">
      <dsp:nvSpPr>
        <dsp:cNvPr id="0" name=""/>
        <dsp:cNvSpPr/>
      </dsp:nvSpPr>
      <dsp:spPr>
        <a:xfrm>
          <a:off x="0" y="0"/>
          <a:ext cx="10515600" cy="7541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endParaRPr lang="en-US" sz="2800" kern="1200" dirty="0"/>
        </a:p>
      </dsp:txBody>
      <dsp:txXfrm>
        <a:off x="36814" y="36814"/>
        <a:ext cx="10441972" cy="68050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5" tIns="45718" rIns="91435" bIns="45718"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35" tIns="45718" rIns="91435" bIns="45718" rtlCol="0"/>
          <a:lstStyle>
            <a:lvl1pPr algn="r">
              <a:defRPr sz="1200"/>
            </a:lvl1pPr>
          </a:lstStyle>
          <a:p>
            <a:fld id="{FAE5CF7F-462A-48EA-B48F-E3DA1CFFF4BD}" type="datetimeFigureOut">
              <a:rPr lang="en-US" smtClean="0"/>
              <a:t>10/27/2025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5" tIns="45718" rIns="91435" bIns="45718"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5" tIns="45718" rIns="91435" bIns="4571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5" tIns="45718" rIns="91435" bIns="45718"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4"/>
            <a:ext cx="2971800" cy="458787"/>
          </a:xfrm>
          <a:prstGeom prst="rect">
            <a:avLst/>
          </a:prstGeom>
        </p:spPr>
        <p:txBody>
          <a:bodyPr vert="horz" lIns="91435" tIns="45718" rIns="91435" bIns="45718" rtlCol="0" anchor="b"/>
          <a:lstStyle>
            <a:lvl1pPr algn="r">
              <a:defRPr sz="1200"/>
            </a:lvl1pPr>
          </a:lstStyle>
          <a:p>
            <a:fld id="{F342CE88-40B9-420C-86DB-0C672DD5D256}" type="slidenum">
              <a:rPr lang="en-US" smtClean="0"/>
              <a:t>‹#›</a:t>
            </a:fld>
            <a:endParaRPr lang="en-US"/>
          </a:p>
        </p:txBody>
      </p:sp>
    </p:spTree>
    <p:extLst>
      <p:ext uri="{BB962C8B-B14F-4D97-AF65-F5344CB8AC3E}">
        <p14:creationId xmlns:p14="http://schemas.microsoft.com/office/powerpoint/2010/main" val="943372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focus of this training is to provide a foundational level of knowledge that all project managers must have. </a:t>
            </a:r>
          </a:p>
          <a:p>
            <a:endParaRPr lang="en-US" dirty="0"/>
          </a:p>
          <a:p>
            <a:r>
              <a:rPr lang="en-US" dirty="0"/>
              <a:t>Training Materials: Copy of Slide 36 for each participant</a:t>
            </a:r>
          </a:p>
          <a:p>
            <a:endParaRPr lang="en-US" dirty="0"/>
          </a:p>
          <a:p>
            <a:r>
              <a:rPr lang="en-US" dirty="0"/>
              <a:t>Training Time: 2 hours</a:t>
            </a:r>
          </a:p>
        </p:txBody>
      </p:sp>
      <p:sp>
        <p:nvSpPr>
          <p:cNvPr id="4" name="Slide Number Placeholder 3"/>
          <p:cNvSpPr>
            <a:spLocks noGrp="1"/>
          </p:cNvSpPr>
          <p:nvPr>
            <p:ph type="sldNum" sz="quarter" idx="5"/>
          </p:nvPr>
        </p:nvSpPr>
        <p:spPr/>
        <p:txBody>
          <a:bodyPr/>
          <a:lstStyle/>
          <a:p>
            <a:fld id="{F342CE88-40B9-420C-86DB-0C672DD5D256}" type="slidenum">
              <a:rPr lang="en-US" smtClean="0"/>
              <a:t>1</a:t>
            </a:fld>
            <a:endParaRPr lang="en-US"/>
          </a:p>
        </p:txBody>
      </p:sp>
    </p:spTree>
    <p:extLst>
      <p:ext uri="{BB962C8B-B14F-4D97-AF65-F5344CB8AC3E}">
        <p14:creationId xmlns:p14="http://schemas.microsoft.com/office/powerpoint/2010/main" val="1443912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design phase updates and finalizes the construction plans.</a:t>
            </a:r>
          </a:p>
          <a:p>
            <a:endParaRPr lang="en-US" dirty="0"/>
          </a:p>
          <a:p>
            <a:r>
              <a:rPr lang="en-US" dirty="0"/>
              <a:t>(click 1) Typically, significant changes to the plans should not occur during this phase.</a:t>
            </a:r>
          </a:p>
          <a:p>
            <a:endParaRPr lang="en-US" dirty="0"/>
          </a:p>
          <a:p>
            <a:r>
              <a:rPr lang="en-US" dirty="0"/>
              <a:t>(click 2) If permits are required for a project, they are obtained during this phase. </a:t>
            </a:r>
          </a:p>
          <a:p>
            <a:endParaRPr lang="en-US" dirty="0"/>
          </a:p>
          <a:p>
            <a:r>
              <a:rPr lang="en-US" dirty="0"/>
              <a:t>(click 3) All projects must obtain 3 certifications for authorization of the construction funds. The 3 certifications are environmental, utilities, and right-of-way.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10</a:t>
            </a:fld>
            <a:endParaRPr lang="en-US"/>
          </a:p>
        </p:txBody>
      </p:sp>
    </p:spTree>
    <p:extLst>
      <p:ext uri="{BB962C8B-B14F-4D97-AF65-F5344CB8AC3E}">
        <p14:creationId xmlns:p14="http://schemas.microsoft.com/office/powerpoint/2010/main" val="1821060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Until construction is complete, the project remains listed under the PM’s name. This helps management to know who to contact with questions regarding the history of the project. </a:t>
            </a:r>
          </a:p>
          <a:p>
            <a:endParaRPr lang="en-US" dirty="0"/>
          </a:p>
          <a:p>
            <a:r>
              <a:rPr lang="en-US" dirty="0"/>
              <a:t>(click 2) The PM does not oversee the construction process. GDOT assigns a construction project manager. </a:t>
            </a:r>
          </a:p>
          <a:p>
            <a:endParaRPr lang="en-US" dirty="0"/>
          </a:p>
          <a:p>
            <a:r>
              <a:rPr lang="en-US" dirty="0"/>
              <a:t>(click 3) If design changes are required during construction, the PM will coordinate the changes and submit the updated construction plans to the contractor.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11</a:t>
            </a:fld>
            <a:endParaRPr lang="en-US"/>
          </a:p>
        </p:txBody>
      </p:sp>
    </p:spTree>
    <p:extLst>
      <p:ext uri="{BB962C8B-B14F-4D97-AF65-F5344CB8AC3E}">
        <p14:creationId xmlns:p14="http://schemas.microsoft.com/office/powerpoint/2010/main" val="1600408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Management Let Date is not the same as the baseline date. It the date assigned by GDOT executive management which signifies the end of the bidding process. </a:t>
            </a:r>
          </a:p>
          <a:p>
            <a:endParaRPr lang="en-US" dirty="0"/>
          </a:p>
          <a:p>
            <a:pPr defTabSz="914350">
              <a:defRPr/>
            </a:pPr>
            <a:r>
              <a:rPr lang="en-US" dirty="0"/>
              <a:t>(click 2) Any contractor who wants to be considered for winning the construction work must submit their bid by this date. The contractor who is the lowest qualified bidder will be awarded the construction contract. </a:t>
            </a:r>
          </a:p>
          <a:p>
            <a:pPr defTabSz="914350">
              <a:defRPr/>
            </a:pPr>
            <a:endParaRPr lang="en-US" dirty="0"/>
          </a:p>
          <a:p>
            <a:pPr defTabSz="914350">
              <a:defRPr/>
            </a:pPr>
            <a:r>
              <a:rPr lang="en-US" dirty="0"/>
              <a:t>(click 3) Construction does not start for several months after the management let date.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12</a:t>
            </a:fld>
            <a:endParaRPr lang="en-US"/>
          </a:p>
        </p:txBody>
      </p:sp>
    </p:spTree>
    <p:extLst>
      <p:ext uri="{BB962C8B-B14F-4D97-AF65-F5344CB8AC3E}">
        <p14:creationId xmlns:p14="http://schemas.microsoft.com/office/powerpoint/2010/main" val="388288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“let” can be confusing when a PM begins work. The context of how the word “let” is used will determine its meaning.</a:t>
            </a:r>
          </a:p>
          <a:p>
            <a:endParaRPr lang="en-US" dirty="0"/>
          </a:p>
          <a:p>
            <a:r>
              <a:rPr lang="en-US" dirty="0"/>
              <a:t>(click 1) For example, A project has let. Or The project let in February 2024. Let is being used in the past tense. It means that it has gone to construction.</a:t>
            </a:r>
          </a:p>
          <a:p>
            <a:endParaRPr lang="en-US" dirty="0"/>
          </a:p>
          <a:p>
            <a:r>
              <a:rPr lang="en-US" dirty="0"/>
              <a:t>(click 2) The project will let in January 2028. This is telling someone that the bidding process will end in January 2028. Since the date in the future, construction has not begun. </a:t>
            </a:r>
          </a:p>
        </p:txBody>
      </p:sp>
      <p:sp>
        <p:nvSpPr>
          <p:cNvPr id="4" name="Slide Number Placeholder 3"/>
          <p:cNvSpPr>
            <a:spLocks noGrp="1"/>
          </p:cNvSpPr>
          <p:nvPr>
            <p:ph type="sldNum" sz="quarter" idx="5"/>
          </p:nvPr>
        </p:nvSpPr>
        <p:spPr/>
        <p:txBody>
          <a:bodyPr/>
          <a:lstStyle/>
          <a:p>
            <a:fld id="{F342CE88-40B9-420C-86DB-0C672DD5D256}" type="slidenum">
              <a:rPr lang="en-US" smtClean="0"/>
              <a:t>13</a:t>
            </a:fld>
            <a:endParaRPr lang="en-US"/>
          </a:p>
        </p:txBody>
      </p:sp>
    </p:spTree>
    <p:extLst>
      <p:ext uri="{BB962C8B-B14F-4D97-AF65-F5344CB8AC3E}">
        <p14:creationId xmlns:p14="http://schemas.microsoft.com/office/powerpoint/2010/main" val="2466787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Have participants raise the paddle that matches their answer. Answer: C</a:t>
            </a:r>
            <a:r>
              <a:rPr lang="en-US" dirty="0"/>
              <a:t>]</a:t>
            </a:r>
          </a:p>
        </p:txBody>
      </p:sp>
      <p:sp>
        <p:nvSpPr>
          <p:cNvPr id="4" name="Slide Number Placeholder 3"/>
          <p:cNvSpPr>
            <a:spLocks noGrp="1"/>
          </p:cNvSpPr>
          <p:nvPr>
            <p:ph type="sldNum" sz="quarter" idx="5"/>
          </p:nvPr>
        </p:nvSpPr>
        <p:spPr/>
        <p:txBody>
          <a:bodyPr/>
          <a:lstStyle/>
          <a:p>
            <a:fld id="{F342CE88-40B9-420C-86DB-0C672DD5D256}" type="slidenum">
              <a:rPr lang="en-US" smtClean="0"/>
              <a:t>14</a:t>
            </a:fld>
            <a:endParaRPr lang="en-US"/>
          </a:p>
        </p:txBody>
      </p:sp>
    </p:spTree>
    <p:extLst>
      <p:ext uri="{BB962C8B-B14F-4D97-AF65-F5344CB8AC3E}">
        <p14:creationId xmlns:p14="http://schemas.microsoft.com/office/powerpoint/2010/main" val="3301675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False. </a:t>
            </a:r>
          </a:p>
          <a:p>
            <a:pPr defTabSz="914350">
              <a:defRPr/>
            </a:pPr>
            <a:endParaRPr lang="en-US" i="1" dirty="0"/>
          </a:p>
          <a:p>
            <a:pPr defTabSz="914350">
              <a:defRPr/>
            </a:pPr>
            <a:r>
              <a:rPr lang="en-US" i="1" dirty="0"/>
              <a:t>Most projects have 4 phases. However, a project can have as few as 2 PDP phases. The minimum PDP phases are final design and let. This is only applied to projects with an expedited schedule. </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15</a:t>
            </a:fld>
            <a:endParaRPr lang="en-US"/>
          </a:p>
        </p:txBody>
      </p:sp>
    </p:spTree>
    <p:extLst>
      <p:ext uri="{BB962C8B-B14F-4D97-AF65-F5344CB8AC3E}">
        <p14:creationId xmlns:p14="http://schemas.microsoft.com/office/powerpoint/2010/main" val="622815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What is a milestone?</a:t>
            </a:r>
          </a:p>
          <a:p>
            <a:endParaRPr lang="en-US" dirty="0"/>
          </a:p>
          <a:p>
            <a:pPr defTabSz="914350">
              <a:defRPr/>
            </a:pPr>
            <a:r>
              <a:rPr lang="en-US" dirty="0"/>
              <a:t>(click 2) It is a </a:t>
            </a:r>
            <a:r>
              <a:rPr lang="en-US" b="1" dirty="0">
                <a:solidFill>
                  <a:srgbClr val="00B050"/>
                </a:solidFill>
              </a:rPr>
              <a:t>project planning tool </a:t>
            </a:r>
            <a:r>
              <a:rPr lang="en-US" dirty="0"/>
              <a:t>that is used to mark a point in a project schedule.  </a:t>
            </a:r>
          </a:p>
          <a:p>
            <a:pPr defTabSz="914350">
              <a:defRPr/>
            </a:pPr>
            <a:endParaRPr lang="en-US" dirty="0"/>
          </a:p>
          <a:p>
            <a:pPr defTabSz="914350">
              <a:defRPr/>
            </a:pPr>
            <a:r>
              <a:rPr lang="en-US" dirty="0"/>
              <a:t>(click 3) For OPD, it marks the </a:t>
            </a:r>
            <a:r>
              <a:rPr lang="en-US" b="1" dirty="0">
                <a:solidFill>
                  <a:srgbClr val="00B050"/>
                </a:solidFill>
              </a:rPr>
              <a:t>completion of a major phase project deliverable</a:t>
            </a:r>
            <a:r>
              <a:rPr lang="en-US" dirty="0"/>
              <a:t>. </a:t>
            </a:r>
          </a:p>
          <a:p>
            <a:pPr defTabSz="914350">
              <a:defRPr/>
            </a:pPr>
            <a:endParaRPr lang="en-US" dirty="0"/>
          </a:p>
          <a:p>
            <a:pPr defTabSz="914350">
              <a:defRPr/>
            </a:pPr>
            <a:r>
              <a:rPr lang="en-US" dirty="0"/>
              <a:t>(click 4) Why is a milestone important?</a:t>
            </a:r>
          </a:p>
          <a:p>
            <a:pPr defTabSz="914350">
              <a:defRPr/>
            </a:pPr>
            <a:endParaRPr lang="en-US" dirty="0"/>
          </a:p>
          <a:p>
            <a:pPr defTabSz="914350">
              <a:defRPr/>
            </a:pPr>
            <a:r>
              <a:rPr lang="en-US" dirty="0"/>
              <a:t>(click 5) By making a milestone on schedule, it helps to </a:t>
            </a:r>
            <a:r>
              <a:rPr lang="en-US" b="1" dirty="0">
                <a:solidFill>
                  <a:srgbClr val="00B050"/>
                </a:solidFill>
              </a:rPr>
              <a:t>ensure</a:t>
            </a:r>
            <a:r>
              <a:rPr lang="en-US" dirty="0"/>
              <a:t> that a project will be </a:t>
            </a:r>
            <a:r>
              <a:rPr lang="en-US" b="1" dirty="0">
                <a:solidFill>
                  <a:srgbClr val="00B050"/>
                </a:solidFill>
              </a:rPr>
              <a:t>delivered on time</a:t>
            </a:r>
            <a:r>
              <a:rPr lang="en-US" dirty="0"/>
              <a:t>. </a:t>
            </a:r>
          </a:p>
          <a:p>
            <a:pPr defTabSz="914350">
              <a:defRPr/>
            </a:pPr>
            <a:endParaRPr lang="en-US" dirty="0"/>
          </a:p>
          <a:p>
            <a:pPr defTabSz="914350">
              <a:defRPr/>
            </a:pPr>
            <a:r>
              <a:rPr lang="en-US" dirty="0"/>
              <a:t>(click 6) For OPD, it ensures that the design phases are on schedule, which will translate to the</a:t>
            </a:r>
            <a:r>
              <a:rPr lang="en-US" b="1" dirty="0"/>
              <a:t> </a:t>
            </a:r>
            <a:r>
              <a:rPr lang="en-US" b="1" dirty="0">
                <a:solidFill>
                  <a:srgbClr val="00B050"/>
                </a:solidFill>
              </a:rPr>
              <a:t>Let date being on schedule</a:t>
            </a:r>
            <a:r>
              <a:rPr lang="en-US" dirty="0"/>
              <a:t>. </a:t>
            </a:r>
          </a:p>
          <a:p>
            <a:pPr defTabSz="914350">
              <a:defRPr/>
            </a:pPr>
            <a:endParaRPr lang="en-US" dirty="0"/>
          </a:p>
          <a:p>
            <a:pPr defTabSz="914350">
              <a:defRPr/>
            </a:pP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16</a:t>
            </a:fld>
            <a:endParaRPr lang="en-US"/>
          </a:p>
        </p:txBody>
      </p:sp>
    </p:spTree>
    <p:extLst>
      <p:ext uri="{BB962C8B-B14F-4D97-AF65-F5344CB8AC3E}">
        <p14:creationId xmlns:p14="http://schemas.microsoft.com/office/powerpoint/2010/main" val="2272621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OPD PMs have 3 milestones. PM submit concept report. PM request PFPR. PM request FFPR. Other offices have their own milestones. However, as the PM, these are the 3 that you are responsible to make. </a:t>
            </a:r>
          </a:p>
          <a:p>
            <a:endParaRPr lang="en-US" dirty="0"/>
          </a:p>
          <a:p>
            <a:r>
              <a:rPr lang="en-US" dirty="0"/>
              <a:t>(click 2) All milestones must be submitted no later than the P6 baseline date.</a:t>
            </a:r>
          </a:p>
        </p:txBody>
      </p:sp>
      <p:sp>
        <p:nvSpPr>
          <p:cNvPr id="4" name="Slide Number Placeholder 3"/>
          <p:cNvSpPr>
            <a:spLocks noGrp="1"/>
          </p:cNvSpPr>
          <p:nvPr>
            <p:ph type="sldNum" sz="quarter" idx="5"/>
          </p:nvPr>
        </p:nvSpPr>
        <p:spPr/>
        <p:txBody>
          <a:bodyPr/>
          <a:lstStyle/>
          <a:p>
            <a:fld id="{F342CE88-40B9-420C-86DB-0C672DD5D256}" type="slidenum">
              <a:rPr lang="en-US" smtClean="0"/>
              <a:t>17</a:t>
            </a:fld>
            <a:endParaRPr lang="en-US"/>
          </a:p>
        </p:txBody>
      </p:sp>
    </p:spTree>
    <p:extLst>
      <p:ext uri="{BB962C8B-B14F-4D97-AF65-F5344CB8AC3E}">
        <p14:creationId xmlns:p14="http://schemas.microsoft.com/office/powerpoint/2010/main" val="1801760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B</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18</a:t>
            </a:fld>
            <a:endParaRPr lang="en-US"/>
          </a:p>
        </p:txBody>
      </p:sp>
    </p:spTree>
    <p:extLst>
      <p:ext uri="{BB962C8B-B14F-4D97-AF65-F5344CB8AC3E}">
        <p14:creationId xmlns:p14="http://schemas.microsoft.com/office/powerpoint/2010/main" val="308137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GDOT has a fiscal year that does not follow the calendar year. It begins on July 1 and ends on June 30</a:t>
            </a:r>
            <a:r>
              <a:rPr lang="en-US" baseline="30000" dirty="0"/>
              <a:t>th</a:t>
            </a:r>
            <a:r>
              <a:rPr lang="en-US" dirty="0"/>
              <a:t>.</a:t>
            </a:r>
          </a:p>
          <a:p>
            <a:endParaRPr lang="en-US" dirty="0"/>
          </a:p>
          <a:p>
            <a:r>
              <a:rPr lang="en-US" dirty="0"/>
              <a:t>(click 2) GDOT plans the budget for each phase of work based on fiscal years.</a:t>
            </a:r>
          </a:p>
          <a:p>
            <a:endParaRPr lang="en-US" dirty="0"/>
          </a:p>
          <a:p>
            <a:r>
              <a:rPr lang="en-US" dirty="0"/>
              <a:t>(click 3) Let’s look at a few examples of determining the fiscal year for the management let date. </a:t>
            </a:r>
          </a:p>
          <a:p>
            <a:endParaRPr lang="en-US" dirty="0"/>
          </a:p>
          <a:p>
            <a:r>
              <a:rPr lang="en-US" dirty="0"/>
              <a:t>(click 4) April 12, 2023 is FY23. Since the date is before June 30</a:t>
            </a:r>
            <a:r>
              <a:rPr lang="en-US" baseline="30000" dirty="0"/>
              <a:t>th</a:t>
            </a:r>
            <a:r>
              <a:rPr lang="en-US" baseline="0" dirty="0"/>
              <a:t>, the fiscal year is the same year as the calendar year.</a:t>
            </a:r>
          </a:p>
          <a:p>
            <a:endParaRPr lang="en-US" baseline="0" dirty="0"/>
          </a:p>
          <a:p>
            <a:r>
              <a:rPr lang="en-US" baseline="0" dirty="0"/>
              <a:t>(click 5) August 9, 2023 is FY24. Since the date is after July 1</a:t>
            </a:r>
            <a:r>
              <a:rPr lang="en-US" baseline="30000" dirty="0"/>
              <a:t>st</a:t>
            </a:r>
            <a:r>
              <a:rPr lang="en-US" baseline="0" dirty="0"/>
              <a:t>, the fiscal year is the next calendar year.  When a PM mentions fiscal year in any notes, it can be abbreviated as capital FY and the last 2 digits of the year that applies.</a:t>
            </a:r>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19</a:t>
            </a:fld>
            <a:endParaRPr lang="en-US"/>
          </a:p>
        </p:txBody>
      </p:sp>
    </p:spTree>
    <p:extLst>
      <p:ext uri="{BB962C8B-B14F-4D97-AF65-F5344CB8AC3E}">
        <p14:creationId xmlns:p14="http://schemas.microsoft.com/office/powerpoint/2010/main" val="4012044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today’s training, you </a:t>
            </a:r>
          </a:p>
          <a:p>
            <a:r>
              <a:rPr lang="en-US" dirty="0"/>
              <a:t>(click 1) be able to list the PDP phases of a project.</a:t>
            </a:r>
          </a:p>
          <a:p>
            <a:endParaRPr lang="en-US" dirty="0"/>
          </a:p>
          <a:p>
            <a:r>
              <a:rPr lang="en-US" dirty="0"/>
              <a:t>(click 2) be able to list the PM’s milestones</a:t>
            </a:r>
          </a:p>
          <a:p>
            <a:endParaRPr lang="en-US" dirty="0"/>
          </a:p>
          <a:p>
            <a:r>
              <a:rPr lang="en-US" dirty="0"/>
              <a:t>(click 3) Understand what is a fiscal year and know what fiscal year a date is occurring</a:t>
            </a:r>
          </a:p>
          <a:p>
            <a:endParaRPr lang="en-US" dirty="0"/>
          </a:p>
          <a:p>
            <a:r>
              <a:rPr lang="en-US" dirty="0"/>
              <a:t>(click 4) know the time frames associated with various planning documents</a:t>
            </a:r>
          </a:p>
          <a:p>
            <a:endParaRPr lang="en-US" dirty="0"/>
          </a:p>
          <a:p>
            <a:r>
              <a:rPr lang="en-US" dirty="0"/>
              <a:t>(click 5) Know the minimum population requirement for an MPO</a:t>
            </a:r>
          </a:p>
          <a:p>
            <a:endParaRPr lang="en-US" dirty="0"/>
          </a:p>
          <a:p>
            <a:r>
              <a:rPr lang="en-US" dirty="0"/>
              <a:t>(click 6) be able to list the 11 metrics that  a PM is evaluated on</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a:t>
            </a:fld>
            <a:endParaRPr lang="en-US"/>
          </a:p>
        </p:txBody>
      </p:sp>
    </p:spTree>
    <p:extLst>
      <p:ext uri="{BB962C8B-B14F-4D97-AF65-F5344CB8AC3E}">
        <p14:creationId xmlns:p14="http://schemas.microsoft.com/office/powerpoint/2010/main" val="3295457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B</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20</a:t>
            </a:fld>
            <a:endParaRPr lang="en-US"/>
          </a:p>
        </p:txBody>
      </p:sp>
    </p:spTree>
    <p:extLst>
      <p:ext uri="{BB962C8B-B14F-4D97-AF65-F5344CB8AC3E}">
        <p14:creationId xmlns:p14="http://schemas.microsoft.com/office/powerpoint/2010/main" val="3736448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t>
            </a:r>
            <a:r>
              <a:rPr lang="en-US" i="1"/>
              <a:t>Answer: C</a:t>
            </a:r>
            <a:r>
              <a:rPr lang="en-US"/>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21</a:t>
            </a:fld>
            <a:endParaRPr lang="en-US"/>
          </a:p>
        </p:txBody>
      </p:sp>
    </p:spTree>
    <p:extLst>
      <p:ext uri="{BB962C8B-B14F-4D97-AF65-F5344CB8AC3E}">
        <p14:creationId xmlns:p14="http://schemas.microsoft.com/office/powerpoint/2010/main" val="2426927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GDOT must decide which projects or project phases will be planned for a certain year. </a:t>
            </a:r>
          </a:p>
          <a:p>
            <a:pPr defTabSz="914350">
              <a:defRPr/>
            </a:pPr>
            <a:endParaRPr lang="en-US" dirty="0"/>
          </a:p>
          <a:p>
            <a:pPr defTabSz="914350">
              <a:defRPr/>
            </a:pPr>
            <a:r>
              <a:rPr lang="en-US" dirty="0"/>
              <a:t>(click 2) An allotted budget is set for each year. Therefore, only a certain number of projects can be planned for each year. </a:t>
            </a:r>
          </a:p>
          <a:p>
            <a:pPr defTabSz="914350">
              <a:defRPr/>
            </a:pPr>
            <a:endParaRPr lang="en-US" dirty="0"/>
          </a:p>
          <a:p>
            <a:pPr defTabSz="914350">
              <a:defRPr/>
            </a:pPr>
            <a:r>
              <a:rPr lang="en-US" dirty="0"/>
              <a:t>(click 3) To record which project will happen when, GDOT uses several different planning documents.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22</a:t>
            </a:fld>
            <a:endParaRPr lang="en-US"/>
          </a:p>
        </p:txBody>
      </p:sp>
    </p:spTree>
    <p:extLst>
      <p:ext uri="{BB962C8B-B14F-4D97-AF65-F5344CB8AC3E}">
        <p14:creationId xmlns:p14="http://schemas.microsoft.com/office/powerpoint/2010/main" val="226809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projects that are being actively designed or will have a funding phase authorized within 4 years, including the current year, are listed in the Statewide Transportation Improvement Program (aka STIP).  We will discuss the difference between the STIP and TIP on the following slides. </a:t>
            </a:r>
          </a:p>
        </p:txBody>
      </p:sp>
      <p:sp>
        <p:nvSpPr>
          <p:cNvPr id="4" name="Slide Number Placeholder 3"/>
          <p:cNvSpPr>
            <a:spLocks noGrp="1"/>
          </p:cNvSpPr>
          <p:nvPr>
            <p:ph type="sldNum" sz="quarter" idx="5"/>
          </p:nvPr>
        </p:nvSpPr>
        <p:spPr/>
        <p:txBody>
          <a:bodyPr/>
          <a:lstStyle/>
          <a:p>
            <a:fld id="{F342CE88-40B9-420C-86DB-0C672DD5D256}" type="slidenum">
              <a:rPr lang="en-US" smtClean="0"/>
              <a:t>23</a:t>
            </a:fld>
            <a:endParaRPr lang="en-US"/>
          </a:p>
        </p:txBody>
      </p:sp>
    </p:spTree>
    <p:extLst>
      <p:ext uri="{BB962C8B-B14F-4D97-AF65-F5344CB8AC3E}">
        <p14:creationId xmlns:p14="http://schemas.microsoft.com/office/powerpoint/2010/main" val="978701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TIP stands for Transportation Improvement Program. It is a 4-year planning document for transportation and capital improvements. The TIP is created by a Metropolitan Planning Organization. </a:t>
            </a:r>
          </a:p>
          <a:p>
            <a:endParaRPr lang="en-US" dirty="0"/>
          </a:p>
          <a:p>
            <a:r>
              <a:rPr lang="en-US" dirty="0"/>
              <a:t>(click 2) Federally funded transportation projects for a particular MPO is in the TIP.</a:t>
            </a:r>
          </a:p>
          <a:p>
            <a:endParaRPr lang="en-US" dirty="0"/>
          </a:p>
          <a:p>
            <a:r>
              <a:rPr lang="en-US" dirty="0"/>
              <a:t>(click 3) Each MPO has its own TIP. </a:t>
            </a:r>
          </a:p>
          <a:p>
            <a:endParaRPr lang="en-US" dirty="0"/>
          </a:p>
          <a:p>
            <a:r>
              <a:rPr lang="en-US" dirty="0"/>
              <a:t>(click 4) The TIP document covers the current year plus an additional 3 years for phases of money that have been allocated to programmed projects. </a:t>
            </a:r>
          </a:p>
        </p:txBody>
      </p:sp>
      <p:sp>
        <p:nvSpPr>
          <p:cNvPr id="4" name="Slide Number Placeholder 3"/>
          <p:cNvSpPr>
            <a:spLocks noGrp="1"/>
          </p:cNvSpPr>
          <p:nvPr>
            <p:ph type="sldNum" sz="quarter" idx="5"/>
          </p:nvPr>
        </p:nvSpPr>
        <p:spPr/>
        <p:txBody>
          <a:bodyPr/>
          <a:lstStyle/>
          <a:p>
            <a:fld id="{F342CE88-40B9-420C-86DB-0C672DD5D256}" type="slidenum">
              <a:rPr lang="en-US" smtClean="0"/>
              <a:t>24</a:t>
            </a:fld>
            <a:endParaRPr lang="en-US"/>
          </a:p>
        </p:txBody>
      </p:sp>
    </p:spTree>
    <p:extLst>
      <p:ext uri="{BB962C8B-B14F-4D97-AF65-F5344CB8AC3E}">
        <p14:creationId xmlns:p14="http://schemas.microsoft.com/office/powerpoint/2010/main" val="1795037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Georgia has 16 MPOs</a:t>
            </a:r>
          </a:p>
          <a:p>
            <a:pPr defTabSz="914350">
              <a:defRPr/>
            </a:pPr>
            <a:endParaRPr lang="en-US" dirty="0"/>
          </a:p>
          <a:p>
            <a:pPr defTabSz="914350">
              <a:defRPr/>
            </a:pPr>
            <a:r>
              <a:rPr lang="en-US" dirty="0"/>
              <a:t>(click 2) Each MPO must have a </a:t>
            </a:r>
            <a:r>
              <a:rPr lang="en-US" dirty="0">
                <a:solidFill>
                  <a:srgbClr val="0070C0"/>
                </a:solidFill>
              </a:rPr>
              <a:t>population of at least 50,000</a:t>
            </a:r>
          </a:p>
          <a:p>
            <a:pPr defTabSz="914350">
              <a:defRPr/>
            </a:pP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25</a:t>
            </a:fld>
            <a:endParaRPr lang="en-US"/>
          </a:p>
        </p:txBody>
      </p:sp>
    </p:spTree>
    <p:extLst>
      <p:ext uri="{BB962C8B-B14F-4D97-AF65-F5344CB8AC3E}">
        <p14:creationId xmlns:p14="http://schemas.microsoft.com/office/powerpoint/2010/main" val="31851682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MPO is bound by population (</a:t>
            </a:r>
            <a:r>
              <a:rPr lang="en-US" u="sng" dirty="0"/>
              <a:t>NOT</a:t>
            </a:r>
            <a:r>
              <a:rPr lang="en-US" dirty="0"/>
              <a:t> city or county boundaries)</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26</a:t>
            </a:fld>
            <a:endParaRPr lang="en-US"/>
          </a:p>
        </p:txBody>
      </p:sp>
    </p:spTree>
    <p:extLst>
      <p:ext uri="{BB962C8B-B14F-4D97-AF65-F5344CB8AC3E}">
        <p14:creationId xmlns:p14="http://schemas.microsoft.com/office/powerpoint/2010/main" val="2125101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STIP stands for statewide transportation improvement program. It includes programmed transportation and capital improvement projects that will be funded within the next 4 years.</a:t>
            </a:r>
          </a:p>
          <a:p>
            <a:endParaRPr lang="en-US" dirty="0"/>
          </a:p>
          <a:p>
            <a:r>
              <a:rPr lang="en-US" dirty="0"/>
              <a:t>(click 2) Just like the TIP, the STIP document includes the current year plus the next 3 years.</a:t>
            </a:r>
          </a:p>
          <a:p>
            <a:endParaRPr lang="en-US" dirty="0"/>
          </a:p>
          <a:p>
            <a:r>
              <a:rPr lang="en-US" dirty="0"/>
              <a:t>(click 3) The STIP lists federally funded transportation projects for the entire state, including the projects listed in each MPO’s TIP. It also includes projects that are not programmed in the TIPs.</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27</a:t>
            </a:fld>
            <a:endParaRPr lang="en-US"/>
          </a:p>
        </p:txBody>
      </p:sp>
    </p:spTree>
    <p:extLst>
      <p:ext uri="{BB962C8B-B14F-4D97-AF65-F5344CB8AC3E}">
        <p14:creationId xmlns:p14="http://schemas.microsoft.com/office/powerpoint/2010/main" val="1629696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The construction work plan is a 10-year planning document. It lists projects that are up to 6 years further out than what the STIP or TIP lists.</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28</a:t>
            </a:fld>
            <a:endParaRPr lang="en-US"/>
          </a:p>
        </p:txBody>
      </p:sp>
    </p:spTree>
    <p:extLst>
      <p:ext uri="{BB962C8B-B14F-4D97-AF65-F5344CB8AC3E}">
        <p14:creationId xmlns:p14="http://schemas.microsoft.com/office/powerpoint/2010/main" val="12867575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a:t>
            </a:r>
            <a:r>
              <a:rPr lang="en-US" b="0" dirty="0"/>
              <a:t>1) The CWP includes both </a:t>
            </a:r>
            <a:r>
              <a:rPr lang="en-US" dirty="0">
                <a:solidFill>
                  <a:srgbClr val="0070C0"/>
                </a:solidFill>
              </a:rPr>
              <a:t>State and federally funded </a:t>
            </a:r>
            <a:r>
              <a:rPr lang="en-US" dirty="0"/>
              <a:t>projects that the </a:t>
            </a:r>
            <a:r>
              <a:rPr lang="en-US" dirty="0">
                <a:solidFill>
                  <a:srgbClr val="00B050"/>
                </a:solidFill>
              </a:rPr>
              <a:t>GDOT Transportation Board has approved</a:t>
            </a:r>
            <a:r>
              <a:rPr lang="en-US" dirty="0"/>
              <a:t>.</a:t>
            </a:r>
          </a:p>
          <a:p>
            <a:pPr defTabSz="914350">
              <a:defRPr/>
            </a:pPr>
            <a:endParaRPr lang="en-US" dirty="0"/>
          </a:p>
          <a:p>
            <a:pPr defTabSz="914350">
              <a:defRPr/>
            </a:pPr>
            <a:r>
              <a:rPr lang="en-US" dirty="0"/>
              <a:t>(click 2) The CWP programs projects for the next 10 years.</a:t>
            </a:r>
          </a:p>
          <a:p>
            <a:pPr defTabSz="914350">
              <a:defRPr/>
            </a:pPr>
            <a:endParaRPr lang="en-US" dirty="0"/>
          </a:p>
          <a:p>
            <a:pPr defTabSz="914350">
              <a:defRPr/>
            </a:pPr>
            <a:r>
              <a:rPr lang="en-US" dirty="0"/>
              <a:t>(click 3) CWP project will be placed in the STIP when the project elements are proposed to be started within the current or subsequent 3 years.</a:t>
            </a:r>
          </a:p>
          <a:p>
            <a:pPr defTabSz="914350">
              <a:defRPr/>
            </a:pP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29</a:t>
            </a:fld>
            <a:endParaRPr lang="en-US"/>
          </a:p>
        </p:txBody>
      </p:sp>
    </p:spTree>
    <p:extLst>
      <p:ext uri="{BB962C8B-B14F-4D97-AF65-F5344CB8AC3E}">
        <p14:creationId xmlns:p14="http://schemas.microsoft.com/office/powerpoint/2010/main" val="3994390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Projects that the office of program delivery manages are programmed by one of 3 offices.</a:t>
            </a:r>
          </a:p>
          <a:p>
            <a:pPr defTabSz="914350">
              <a:defRPr/>
            </a:pPr>
            <a:r>
              <a:rPr lang="en-US" dirty="0"/>
              <a:t>(click 1) Office of Planning, Office of Traffic Operations, or Office of Bridge Design &amp; Maintenance</a:t>
            </a:r>
          </a:p>
        </p:txBody>
      </p:sp>
      <p:sp>
        <p:nvSpPr>
          <p:cNvPr id="4" name="Slide Number Placeholder 3"/>
          <p:cNvSpPr>
            <a:spLocks noGrp="1"/>
          </p:cNvSpPr>
          <p:nvPr>
            <p:ph type="sldNum" sz="quarter" idx="5"/>
          </p:nvPr>
        </p:nvSpPr>
        <p:spPr/>
        <p:txBody>
          <a:bodyPr/>
          <a:lstStyle/>
          <a:p>
            <a:fld id="{F342CE88-40B9-420C-86DB-0C672DD5D256}" type="slidenum">
              <a:rPr lang="en-US" smtClean="0"/>
              <a:t>3</a:t>
            </a:fld>
            <a:endParaRPr lang="en-US"/>
          </a:p>
        </p:txBody>
      </p:sp>
    </p:spTree>
    <p:extLst>
      <p:ext uri="{BB962C8B-B14F-4D97-AF65-F5344CB8AC3E}">
        <p14:creationId xmlns:p14="http://schemas.microsoft.com/office/powerpoint/2010/main" val="3861482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A</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30</a:t>
            </a:fld>
            <a:endParaRPr lang="en-US"/>
          </a:p>
        </p:txBody>
      </p:sp>
    </p:spTree>
    <p:extLst>
      <p:ext uri="{BB962C8B-B14F-4D97-AF65-F5344CB8AC3E}">
        <p14:creationId xmlns:p14="http://schemas.microsoft.com/office/powerpoint/2010/main" val="37412463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C</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31</a:t>
            </a:fld>
            <a:endParaRPr lang="en-US"/>
          </a:p>
        </p:txBody>
      </p:sp>
    </p:spTree>
    <p:extLst>
      <p:ext uri="{BB962C8B-B14F-4D97-AF65-F5344CB8AC3E}">
        <p14:creationId xmlns:p14="http://schemas.microsoft.com/office/powerpoint/2010/main" val="1881528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True</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32</a:t>
            </a:fld>
            <a:endParaRPr lang="en-US"/>
          </a:p>
        </p:txBody>
      </p:sp>
    </p:spTree>
    <p:extLst>
      <p:ext uri="{BB962C8B-B14F-4D97-AF65-F5344CB8AC3E}">
        <p14:creationId xmlns:p14="http://schemas.microsoft.com/office/powerpoint/2010/main" val="1152680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C</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33</a:t>
            </a:fld>
            <a:endParaRPr lang="en-US"/>
          </a:p>
        </p:txBody>
      </p:sp>
    </p:spTree>
    <p:extLst>
      <p:ext uri="{BB962C8B-B14F-4D97-AF65-F5344CB8AC3E}">
        <p14:creationId xmlns:p14="http://schemas.microsoft.com/office/powerpoint/2010/main" val="433968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We will now discuss the 11 metrics that OPD project managers must keep compliant.</a:t>
            </a:r>
          </a:p>
        </p:txBody>
      </p:sp>
      <p:sp>
        <p:nvSpPr>
          <p:cNvPr id="4" name="Slide Number Placeholder 3"/>
          <p:cNvSpPr>
            <a:spLocks noGrp="1"/>
          </p:cNvSpPr>
          <p:nvPr>
            <p:ph type="sldNum" sz="quarter" idx="5"/>
          </p:nvPr>
        </p:nvSpPr>
        <p:spPr/>
        <p:txBody>
          <a:bodyPr/>
          <a:lstStyle/>
          <a:p>
            <a:fld id="{F342CE88-40B9-420C-86DB-0C672DD5D256}" type="slidenum">
              <a:rPr lang="en-US" smtClean="0"/>
              <a:t>34</a:t>
            </a:fld>
            <a:endParaRPr lang="en-US"/>
          </a:p>
        </p:txBody>
      </p:sp>
    </p:spTree>
    <p:extLst>
      <p:ext uri="{BB962C8B-B14F-4D97-AF65-F5344CB8AC3E}">
        <p14:creationId xmlns:p14="http://schemas.microsoft.com/office/powerpoint/2010/main" val="904955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are the 3 pillars of project management? (</a:t>
            </a:r>
            <a:r>
              <a:rPr lang="en-US" i="1" dirty="0"/>
              <a:t>give time for answers</a:t>
            </a:r>
            <a:r>
              <a:rPr lang="en-US" i="0" dirty="0"/>
              <a:t>)</a:t>
            </a:r>
          </a:p>
          <a:p>
            <a:endParaRPr lang="en-US" i="0" dirty="0"/>
          </a:p>
          <a:p>
            <a:r>
              <a:rPr lang="en-US" i="0" dirty="0"/>
              <a:t>(click 1) scope, schedule, and budget</a:t>
            </a:r>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35</a:t>
            </a:fld>
            <a:endParaRPr lang="en-US"/>
          </a:p>
        </p:txBody>
      </p:sp>
    </p:spTree>
    <p:extLst>
      <p:ext uri="{BB962C8B-B14F-4D97-AF65-F5344CB8AC3E}">
        <p14:creationId xmlns:p14="http://schemas.microsoft.com/office/powerpoint/2010/main" val="18791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Directions: Pass out a copy of this slide to each participant. Give the participants 5 minutes to complete. Answers will be revealed on the next few slides. </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Think about the 3 PM pillars. Which pillar is associated with each of these PM metrics? Write your answers beside each metric. Hint: There may be more than one pillar that applies to each.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36</a:t>
            </a:fld>
            <a:endParaRPr lang="en-US"/>
          </a:p>
        </p:txBody>
      </p:sp>
    </p:spTree>
    <p:extLst>
      <p:ext uri="{BB962C8B-B14F-4D97-AF65-F5344CB8AC3E}">
        <p14:creationId xmlns:p14="http://schemas.microsoft.com/office/powerpoint/2010/main" val="36042582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focus on metrics related to the budget pillar. Which of the PM Metrics are related to this pillar? (</a:t>
            </a:r>
            <a:r>
              <a:rPr lang="en-US" i="1" dirty="0"/>
              <a:t>give participants an opportunity to answer before revealing the answers)</a:t>
            </a:r>
          </a:p>
          <a:p>
            <a:endParaRPr lang="en-US" dirty="0"/>
          </a:p>
          <a:p>
            <a:r>
              <a:rPr lang="en-US" i="0" dirty="0"/>
              <a:t>(Click 1) TPro PM notes: In the PM notes, the PM must report on the current status of the PE budget. </a:t>
            </a:r>
          </a:p>
          <a:p>
            <a:endParaRPr lang="en-US" i="0" dirty="0"/>
          </a:p>
          <a:p>
            <a:r>
              <a:rPr lang="en-US" i="0" dirty="0"/>
              <a:t>(click 2) Cost Estimates: The cost estimates help GDOT to plan their budget for the program as well as the entire Department. </a:t>
            </a:r>
          </a:p>
          <a:p>
            <a:endParaRPr lang="en-US" i="0" dirty="0"/>
          </a:p>
          <a:p>
            <a:r>
              <a:rPr lang="en-US" i="0" dirty="0"/>
              <a:t>(click 3) Escalation Memos: If a milestone is missed, what are the ramifications? Are more funds needed? Do the funds need to be moved to another fiscal year? The memo explains how being behind schedule will affect the project’s budget. </a:t>
            </a:r>
          </a:p>
          <a:p>
            <a:endParaRPr lang="en-US" i="0" dirty="0"/>
          </a:p>
          <a:p>
            <a:r>
              <a:rPr lang="en-US" i="0" dirty="0"/>
              <a:t>(click 4) Project Status Update: This document is maintained and updated by the PM. Within the document is a section about the cost estimates.</a:t>
            </a:r>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37</a:t>
            </a:fld>
            <a:endParaRPr lang="en-US"/>
          </a:p>
        </p:txBody>
      </p:sp>
    </p:spTree>
    <p:extLst>
      <p:ext uri="{BB962C8B-B14F-4D97-AF65-F5344CB8AC3E}">
        <p14:creationId xmlns:p14="http://schemas.microsoft.com/office/powerpoint/2010/main" val="26765521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let’s discuss the schedule pillar. Which metrics apply to the schedule pillar? (</a:t>
            </a:r>
            <a:r>
              <a:rPr lang="en-US" i="1" dirty="0"/>
              <a:t>give them time to provide responses)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Milestones: These are the determine if the project is on schedule or not. By making a milestone per the baseline date, the schedule is being met.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Tpro PM Notes: Part of the notes that the PM must report include stating whether the project is on schedule, behind schedule, or at risk.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P6 Updates: Primavera P6 is the scheduling software. P6 must be updated to accurately know if a project is on schedule.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Active Schedules: As the metric’s name implies, every project must have a schedule that is being followed to deliver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5) PCRF: This is must be submitted when a schedule’s baseline dates have to be changed.  This is the form to request an schedule with new baseline dates.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6) Escalation Memos: The memo is required when a milestone is missed. As previously discussed, the milestones are part of the schedule.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7) Project Status Update: This is the document that the PM prepares and updates monthly for executive management. It contains a section that notes the schedule as being on schedule, behind schedule, or at risk. </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38</a:t>
            </a:fld>
            <a:endParaRPr lang="en-US"/>
          </a:p>
        </p:txBody>
      </p:sp>
    </p:spTree>
    <p:extLst>
      <p:ext uri="{BB962C8B-B14F-4D97-AF65-F5344CB8AC3E}">
        <p14:creationId xmlns:p14="http://schemas.microsoft.com/office/powerpoint/2010/main" val="35783000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final pillar is the scope pillar. Which metrics apply to the scope pillar? (</a:t>
            </a:r>
            <a:r>
              <a:rPr lang="en-US" i="1" dirty="0"/>
              <a:t>give them time to respond</a:t>
            </a:r>
            <a:r>
              <a:rPr lang="en-US" i="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Tpro PM Note: The first thing in the PM notes is information about the type of project (scope) and the status of the concept report. The concept report sets the scope of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2) Escalation memos: When the milestone is missed, a reason for the miss must be documented. It may be due to a change in the scope. If it is, then it would be stated in the escalation memo.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3) Tpro Expanded description: When the concept is approved, a description of the preferred alternative must be written in Tpro.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4) Project Status Update: There is a section for the scope description.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39</a:t>
            </a:fld>
            <a:endParaRPr lang="en-US"/>
          </a:p>
        </p:txBody>
      </p:sp>
    </p:spTree>
    <p:extLst>
      <p:ext uri="{BB962C8B-B14F-4D97-AF65-F5344CB8AC3E}">
        <p14:creationId xmlns:p14="http://schemas.microsoft.com/office/powerpoint/2010/main" val="1874596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OPD PM is responsible to ensure that the PDP process is followed, if federal funds are used for any funding phase of the project. There are 5 phases in the Plan Development Process: PTIP, Concept, Preliminary Design, Final Design, and Let.  The next few slides will provide a general understanding of each phase. </a:t>
            </a:r>
          </a:p>
        </p:txBody>
      </p:sp>
      <p:sp>
        <p:nvSpPr>
          <p:cNvPr id="4" name="Slide Number Placeholder 3"/>
          <p:cNvSpPr>
            <a:spLocks noGrp="1"/>
          </p:cNvSpPr>
          <p:nvPr>
            <p:ph type="sldNum" sz="quarter" idx="5"/>
          </p:nvPr>
        </p:nvSpPr>
        <p:spPr/>
        <p:txBody>
          <a:bodyPr/>
          <a:lstStyle/>
          <a:p>
            <a:fld id="{F342CE88-40B9-420C-86DB-0C672DD5D256}" type="slidenum">
              <a:rPr lang="en-US" smtClean="0"/>
              <a:t>4</a:t>
            </a:fld>
            <a:endParaRPr lang="en-US"/>
          </a:p>
        </p:txBody>
      </p:sp>
    </p:spTree>
    <p:extLst>
      <p:ext uri="{BB962C8B-B14F-4D97-AF65-F5344CB8AC3E}">
        <p14:creationId xmlns:p14="http://schemas.microsoft.com/office/powerpoint/2010/main" val="1920135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Look at the same 11 metrics and consider which ones must be updated. Mark the ones that you think have expirations.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dirty="0"/>
              <a:t>[</a:t>
            </a:r>
            <a:r>
              <a:rPr lang="en-US" i="1" dirty="0"/>
              <a:t>Directions: Participants should use the same slide that was previously given. Give participants one minute to write down their answers. Reveal the answers on the next slide.]</a:t>
            </a:r>
          </a:p>
          <a:p>
            <a:endParaRPr lang="en-US" i="1" dirty="0"/>
          </a:p>
        </p:txBody>
      </p:sp>
      <p:sp>
        <p:nvSpPr>
          <p:cNvPr id="4" name="Slide Number Placeholder 3"/>
          <p:cNvSpPr>
            <a:spLocks noGrp="1"/>
          </p:cNvSpPr>
          <p:nvPr>
            <p:ph type="sldNum" sz="quarter" idx="5"/>
          </p:nvPr>
        </p:nvSpPr>
        <p:spPr/>
        <p:txBody>
          <a:bodyPr/>
          <a:lstStyle/>
          <a:p>
            <a:fld id="{F342CE88-40B9-420C-86DB-0C672DD5D256}" type="slidenum">
              <a:rPr lang="en-US" smtClean="0"/>
              <a:t>40</a:t>
            </a:fld>
            <a:endParaRPr lang="en-US"/>
          </a:p>
        </p:txBody>
      </p:sp>
    </p:spTree>
    <p:extLst>
      <p:ext uri="{BB962C8B-B14F-4D97-AF65-F5344CB8AC3E}">
        <p14:creationId xmlns:p14="http://schemas.microsoft.com/office/powerpoint/2010/main" val="35614912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Which metrics have expirations? (</a:t>
            </a:r>
            <a:r>
              <a:rPr lang="en-US" i="1" dirty="0"/>
              <a:t>ask for answers before revealing them)</a:t>
            </a: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Tpro PM notes must be updated every 30 days at a minimum. The PM notes always end with the PM’s initials and the date the notes were last updated.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2) Cost estimates must be undated annually at a minimum. The annual date is based on the date that the last cost estimate for that phase of funding was approved. In other words, it must be approved no later than one year after the last approved cost estimate.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3) The Tpro Design Notes are used by the PM is a GDOT consultant or local sponsor is designing the project. If this is the case, then this field contains information related to who to contact about the design and any contracts with a consultant. Like the Tpro PM notes, the design field’s notes always end with the PM’s initials and the date the notes were last updated.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4) The PSU must be updated every 30 days at a minimum. A copy of the PSU is saved each month. The expiration is to ensure that the notes are current and up to date when executive management reviews the document.  </a:t>
            </a: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41</a:t>
            </a:fld>
            <a:endParaRPr lang="en-US"/>
          </a:p>
        </p:txBody>
      </p:sp>
    </p:spTree>
    <p:extLst>
      <p:ext uri="{BB962C8B-B14F-4D97-AF65-F5344CB8AC3E}">
        <p14:creationId xmlns:p14="http://schemas.microsoft.com/office/powerpoint/2010/main" val="22968087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a:t>
            </a:r>
            <a:r>
              <a:rPr lang="en-US" i="1" dirty="0"/>
              <a:t>Have participants raise the paddle that matches their answer. Answer: D</a:t>
            </a:r>
            <a:r>
              <a:rPr lang="en-US" dirty="0"/>
              <a:t>]</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42</a:t>
            </a:fld>
            <a:endParaRPr lang="en-US"/>
          </a:p>
        </p:txBody>
      </p:sp>
    </p:spTree>
    <p:extLst>
      <p:ext uri="{BB962C8B-B14F-4D97-AF65-F5344CB8AC3E}">
        <p14:creationId xmlns:p14="http://schemas.microsoft.com/office/powerpoint/2010/main" val="15321693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43</a:t>
            </a:fld>
            <a:endParaRPr lang="en-US"/>
          </a:p>
        </p:txBody>
      </p:sp>
    </p:spTree>
    <p:extLst>
      <p:ext uri="{BB962C8B-B14F-4D97-AF65-F5344CB8AC3E}">
        <p14:creationId xmlns:p14="http://schemas.microsoft.com/office/powerpoint/2010/main" val="5750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 team initial process uses the input of the project manager, project programming manager, and various GDOT subject matter experts to </a:t>
            </a:r>
          </a:p>
          <a:p>
            <a:endParaRPr lang="en-US" dirty="0"/>
          </a:p>
          <a:p>
            <a:r>
              <a:rPr lang="en-US" dirty="0"/>
              <a:t>(click 1) understand and develop the project’s scope. </a:t>
            </a:r>
          </a:p>
          <a:p>
            <a:endParaRPr lang="en-US" dirty="0"/>
          </a:p>
          <a:p>
            <a:r>
              <a:rPr lang="en-US" dirty="0"/>
              <a:t>(click 2) Through the PTIP process, a basic timeline for the schedule can be estimated.</a:t>
            </a:r>
          </a:p>
          <a:p>
            <a:endParaRPr lang="en-US" dirty="0"/>
          </a:p>
          <a:p>
            <a:r>
              <a:rPr lang="en-US" dirty="0"/>
              <a:t>(Click 3) With the basic information regarding the anticipated scope and schedule of the project, a preliminary budget is developed. It is a high-level estimate and not based on engineering design. </a:t>
            </a:r>
          </a:p>
        </p:txBody>
      </p:sp>
      <p:sp>
        <p:nvSpPr>
          <p:cNvPr id="4" name="Slide Number Placeholder 3"/>
          <p:cNvSpPr>
            <a:spLocks noGrp="1"/>
          </p:cNvSpPr>
          <p:nvPr>
            <p:ph type="sldNum" sz="quarter" idx="5"/>
          </p:nvPr>
        </p:nvSpPr>
        <p:spPr/>
        <p:txBody>
          <a:bodyPr/>
          <a:lstStyle/>
          <a:p>
            <a:fld id="{F342CE88-40B9-420C-86DB-0C672DD5D256}" type="slidenum">
              <a:rPr lang="en-US" smtClean="0"/>
              <a:t>5</a:t>
            </a:fld>
            <a:endParaRPr lang="en-US"/>
          </a:p>
        </p:txBody>
      </p:sp>
    </p:spTree>
    <p:extLst>
      <p:ext uri="{BB962C8B-B14F-4D97-AF65-F5344CB8AC3E}">
        <p14:creationId xmlns:p14="http://schemas.microsoft.com/office/powerpoint/2010/main" val="955564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Not every project programmed has a PTIP phase.</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6</a:t>
            </a:fld>
            <a:endParaRPr lang="en-US"/>
          </a:p>
        </p:txBody>
      </p:sp>
    </p:spTree>
    <p:extLst>
      <p:ext uri="{BB962C8B-B14F-4D97-AF65-F5344CB8AC3E}">
        <p14:creationId xmlns:p14="http://schemas.microsoft.com/office/powerpoint/2010/main" val="3558758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The objective of the Concept Phase is to develop a Concept Report (CR).</a:t>
            </a:r>
          </a:p>
          <a:p>
            <a:pPr defTabSz="914350">
              <a:defRPr/>
            </a:pPr>
            <a:endParaRPr lang="en-US" dirty="0"/>
          </a:p>
          <a:p>
            <a:r>
              <a:rPr lang="en-US" dirty="0"/>
              <a:t>(click 2) The purpose of the CR is to:</a:t>
            </a:r>
          </a:p>
          <a:p>
            <a:endParaRPr lang="en-US" dirty="0"/>
          </a:p>
          <a:p>
            <a:r>
              <a:rPr lang="en-US" dirty="0"/>
              <a:t>(click 3) Describe a recommended </a:t>
            </a:r>
            <a:r>
              <a:rPr lang="en-US" b="1" dirty="0">
                <a:solidFill>
                  <a:srgbClr val="0070C0"/>
                </a:solidFill>
              </a:rPr>
              <a:t>project “footprint</a:t>
            </a:r>
            <a:r>
              <a:rPr lang="en-US" dirty="0"/>
              <a:t>” including project termini.</a:t>
            </a:r>
          </a:p>
          <a:p>
            <a:endParaRPr lang="en-US" dirty="0"/>
          </a:p>
          <a:p>
            <a:r>
              <a:rPr lang="en-US" dirty="0"/>
              <a:t>(click 4) Recommendation will </a:t>
            </a:r>
            <a:r>
              <a:rPr lang="en-US" b="1" dirty="0">
                <a:solidFill>
                  <a:srgbClr val="0070C0"/>
                </a:solidFill>
              </a:rPr>
              <a:t>address</a:t>
            </a:r>
            <a:r>
              <a:rPr lang="en-US" dirty="0"/>
              <a:t> the project justification statement (</a:t>
            </a:r>
            <a:r>
              <a:rPr lang="en-US" b="1" dirty="0">
                <a:solidFill>
                  <a:srgbClr val="0070C0"/>
                </a:solidFill>
              </a:rPr>
              <a:t>PJS</a:t>
            </a:r>
            <a:r>
              <a:rPr lang="en-US" dirty="0"/>
              <a:t>). The PJS is the “why” of the project. Why is the project needed? What problem is the project solving?</a:t>
            </a:r>
          </a:p>
          <a:p>
            <a:endParaRPr lang="en-US" dirty="0"/>
          </a:p>
          <a:p>
            <a:r>
              <a:rPr lang="en-US" dirty="0"/>
              <a:t>(click 5) The CR provides a recommendation for the preferred design alternative which is </a:t>
            </a:r>
            <a:r>
              <a:rPr lang="en-US" b="1" dirty="0">
                <a:solidFill>
                  <a:srgbClr val="0070C0"/>
                </a:solidFill>
              </a:rPr>
              <a:t>based on analysis </a:t>
            </a:r>
            <a:r>
              <a:rPr lang="en-US" dirty="0"/>
              <a:t>of various studies, impacts, and other considerations.</a:t>
            </a:r>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7</a:t>
            </a:fld>
            <a:endParaRPr lang="en-US"/>
          </a:p>
        </p:txBody>
      </p:sp>
    </p:spTree>
    <p:extLst>
      <p:ext uri="{BB962C8B-B14F-4D97-AF65-F5344CB8AC3E}">
        <p14:creationId xmlns:p14="http://schemas.microsoft.com/office/powerpoint/2010/main" val="1039266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Preliminary design </a:t>
            </a:r>
            <a:r>
              <a:rPr lang="en-US" b="1" dirty="0">
                <a:solidFill>
                  <a:srgbClr val="0070C0"/>
                </a:solidFill>
              </a:rPr>
              <a:t>is based upon the scope of work </a:t>
            </a:r>
            <a:r>
              <a:rPr lang="en-US" dirty="0"/>
              <a:t>as approved in the CR.</a:t>
            </a:r>
          </a:p>
          <a:p>
            <a:pPr defTabSz="914350">
              <a:defRPr/>
            </a:pPr>
            <a:endParaRPr lang="en-US" dirty="0"/>
          </a:p>
          <a:p>
            <a:pPr defTabSz="914350">
              <a:defRPr/>
            </a:pPr>
            <a:r>
              <a:rPr lang="en-US" dirty="0"/>
              <a:t>(click 2) The preliminary </a:t>
            </a:r>
            <a:r>
              <a:rPr lang="en-US" b="1" dirty="0">
                <a:solidFill>
                  <a:srgbClr val="0070C0"/>
                </a:solidFill>
              </a:rPr>
              <a:t>design will continually evolve </a:t>
            </a:r>
            <a:r>
              <a:rPr lang="en-US" dirty="0"/>
              <a:t>and incorporate information from various studies or design analysis. </a:t>
            </a:r>
          </a:p>
          <a:p>
            <a:pPr defTabSz="914350">
              <a:defRPr/>
            </a:pPr>
            <a:endParaRPr lang="en-US" dirty="0"/>
          </a:p>
          <a:p>
            <a:pPr defTabSz="914350">
              <a:defRPr/>
            </a:pPr>
            <a:r>
              <a:rPr lang="en-US" dirty="0"/>
              <a:t>(click 3) Design related </a:t>
            </a:r>
            <a:r>
              <a:rPr lang="en-US" b="1" dirty="0">
                <a:solidFill>
                  <a:srgbClr val="0070C0"/>
                </a:solidFill>
              </a:rPr>
              <a:t>risks and issues </a:t>
            </a:r>
            <a:r>
              <a:rPr lang="en-US" dirty="0"/>
              <a:t>should be vetted during the preliminary design phase. </a:t>
            </a:r>
          </a:p>
          <a:p>
            <a:pPr defTabSz="914350">
              <a:defRPr/>
            </a:pPr>
            <a:endParaRPr lang="en-US" dirty="0"/>
          </a:p>
          <a:p>
            <a:endParaRPr lang="en-US" dirty="0"/>
          </a:p>
        </p:txBody>
      </p:sp>
      <p:sp>
        <p:nvSpPr>
          <p:cNvPr id="4" name="Slide Number Placeholder 3"/>
          <p:cNvSpPr>
            <a:spLocks noGrp="1"/>
          </p:cNvSpPr>
          <p:nvPr>
            <p:ph type="sldNum" sz="quarter" idx="5"/>
          </p:nvPr>
        </p:nvSpPr>
        <p:spPr/>
        <p:txBody>
          <a:bodyPr/>
          <a:lstStyle/>
          <a:p>
            <a:fld id="{F342CE88-40B9-420C-86DB-0C672DD5D256}" type="slidenum">
              <a:rPr lang="en-US" smtClean="0"/>
              <a:t>8</a:t>
            </a:fld>
            <a:endParaRPr lang="en-US"/>
          </a:p>
        </p:txBody>
      </p:sp>
    </p:spTree>
    <p:extLst>
      <p:ext uri="{BB962C8B-B14F-4D97-AF65-F5344CB8AC3E}">
        <p14:creationId xmlns:p14="http://schemas.microsoft.com/office/powerpoint/2010/main" val="2907897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a:t>(click 1) Remember that the concept phase or project charter sets the scope of the project and answers the question of “what” is the design solution.</a:t>
            </a:r>
          </a:p>
          <a:p>
            <a:pPr defTabSz="914350">
              <a:defRPr/>
            </a:pPr>
            <a:endParaRPr lang="en-US" dirty="0"/>
          </a:p>
          <a:p>
            <a:pPr defTabSz="914350">
              <a:defRPr/>
            </a:pPr>
            <a:r>
              <a:rPr lang="en-US" dirty="0"/>
              <a:t>(click 2) Preliminary design answers the question of “how” the project will be constructed to be compliant with the scope of the project. </a:t>
            </a:r>
          </a:p>
          <a:p>
            <a:pPr defTabSz="914350">
              <a:defRPr/>
            </a:pPr>
            <a:endParaRPr lang="en-US" dirty="0"/>
          </a:p>
          <a:p>
            <a:pPr defTabSz="914350">
              <a:defRPr/>
            </a:pPr>
            <a:r>
              <a:rPr lang="en-US" dirty="0"/>
              <a:t>(click 3) If a concept report is not required, the preliminary design is based on the project charter or the scope of the programmed project. </a:t>
            </a:r>
          </a:p>
        </p:txBody>
      </p:sp>
      <p:sp>
        <p:nvSpPr>
          <p:cNvPr id="4" name="Slide Number Placeholder 3"/>
          <p:cNvSpPr>
            <a:spLocks noGrp="1"/>
          </p:cNvSpPr>
          <p:nvPr>
            <p:ph type="sldNum" sz="quarter" idx="5"/>
          </p:nvPr>
        </p:nvSpPr>
        <p:spPr/>
        <p:txBody>
          <a:bodyPr/>
          <a:lstStyle/>
          <a:p>
            <a:fld id="{F342CE88-40B9-420C-86DB-0C672DD5D256}" type="slidenum">
              <a:rPr lang="en-US" smtClean="0"/>
              <a:t>9</a:t>
            </a:fld>
            <a:endParaRPr lang="en-US"/>
          </a:p>
        </p:txBody>
      </p:sp>
    </p:spTree>
    <p:extLst>
      <p:ext uri="{BB962C8B-B14F-4D97-AF65-F5344CB8AC3E}">
        <p14:creationId xmlns:p14="http://schemas.microsoft.com/office/powerpoint/2010/main" val="4065766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E1D14-16B1-D274-4F8B-B9E54EAD55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17F82E-90E2-4DF0-23A7-394CAA896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F8E31F-E7ED-A4A8-2493-243547333539}"/>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A0A06F8B-3D8A-CF3D-1D9C-0DF4C3A80A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E30796-C3D9-72F1-C64F-E755551F7673}"/>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464424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E9E97-D4BB-17E1-953D-7F66D5E169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9BE03D-FD23-2AC2-9C10-C807D5F60E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08F6C0-D943-CEEC-49DB-B1126A4509B4}"/>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7B719461-CB70-E46E-5792-297F225B70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977376-DE24-99C1-0BF0-68475E5177FB}"/>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347062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E58867-F1DE-F12F-8B84-025E876D6F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BAC831-C10D-33F2-7746-F15E19DC17F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108A4D-EABA-74CB-86E5-D39432D2AA03}"/>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544045FC-FF8D-66E6-38CC-6D71F76638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9F169C-D3BE-4589-5B63-075E3FFF9E4F}"/>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3546539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B3C1B-8CAC-267E-CD79-7BE814EEAF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39597C-80DE-F3B1-9906-B5CE53686C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C706D1-605E-7F8D-9B4B-35F09FB4296D}"/>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1166EE99-73EE-2AD1-8AD4-138008C680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935F0D-784D-1C67-806A-55AC2AD15C1C}"/>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1438991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B3648-8DF0-E707-01F7-E806357E17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397368-D139-DA4D-F373-2D174A6A7C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19B75F-4C4B-6EA9-1BED-E711DFC402EA}"/>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0A59BC77-1B40-47E1-66B6-5C22C4560A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45630-7061-7168-AE6A-7DB4CDB733FC}"/>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2876918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6D403-F6CC-5AE6-4A65-B308AC4D1B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DA7F02-C34C-DF34-2AC7-8BDE1C550F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D4DD08-9FF5-ED6F-3B0D-5A335445EF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784A3CB-302D-6DB1-38CD-5379739F4519}"/>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6" name="Footer Placeholder 5">
            <a:extLst>
              <a:ext uri="{FF2B5EF4-FFF2-40B4-BE49-F238E27FC236}">
                <a16:creationId xmlns:a16="http://schemas.microsoft.com/office/drawing/2014/main" id="{6048C29F-33E4-3113-B099-AF650666C8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364951-7D6B-7E34-F2FB-DF78ACB4286E}"/>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3185074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28164-DDDE-10A7-D5C1-3860B06DD4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9A19267-AEB5-6C93-0C0E-658FA3B038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D33D17-5624-1A48-6DB6-1FD5372FB72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FDD3A6-B9C5-A500-C719-C294E1F49A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128193-786B-CE14-72C7-45C71B561F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5F7E51-12AE-816C-2AA4-BFFD672C4C94}"/>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8" name="Footer Placeholder 7">
            <a:extLst>
              <a:ext uri="{FF2B5EF4-FFF2-40B4-BE49-F238E27FC236}">
                <a16:creationId xmlns:a16="http://schemas.microsoft.com/office/drawing/2014/main" id="{0014AC8D-A891-5888-FF2C-EB2E0A7AC99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169D96-C359-4D35-8DCA-47990682738F}"/>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1386071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8148E-DDBE-207F-183F-423EF900415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E9E81DE-5C87-8883-52A6-23D5D6981DD9}"/>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4" name="Footer Placeholder 3">
            <a:extLst>
              <a:ext uri="{FF2B5EF4-FFF2-40B4-BE49-F238E27FC236}">
                <a16:creationId xmlns:a16="http://schemas.microsoft.com/office/drawing/2014/main" id="{BC59F149-C02B-54A3-DE16-D67FAF7C48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AA8D713-7511-E920-053C-5CE11D5455AB}"/>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747205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879405-37C8-3F26-4F42-12B604075151}"/>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3" name="Footer Placeholder 2">
            <a:extLst>
              <a:ext uri="{FF2B5EF4-FFF2-40B4-BE49-F238E27FC236}">
                <a16:creationId xmlns:a16="http://schemas.microsoft.com/office/drawing/2014/main" id="{250B0D97-84F9-E00F-A981-04141EA046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014648B-9B7C-A0D7-7FEB-B3AEA2710EB3}"/>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243585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FE9B2-F915-EF64-BCAF-E50C8A1A4D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CEC359A-697C-0E95-BF2F-7E02138711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677345B-B9BC-342E-C278-B0F4B593B1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C25267-F108-1EC5-0F14-DF746BE0A22D}"/>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6" name="Footer Placeholder 5">
            <a:extLst>
              <a:ext uri="{FF2B5EF4-FFF2-40B4-BE49-F238E27FC236}">
                <a16:creationId xmlns:a16="http://schemas.microsoft.com/office/drawing/2014/main" id="{D5C4EE72-8FA4-E36E-FE08-7E6580DE45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EFD749-3012-0762-6420-CD1F3BD696A9}"/>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3587018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E26EE-4EA0-E24B-2777-331B5C6D07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772067-A681-4247-39E8-049C515FF4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16A55C-518C-8E40-AF68-D28DBDA8B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868A4C-74B0-CC7E-51C6-874F04D7846E}"/>
              </a:ext>
            </a:extLst>
          </p:cNvPr>
          <p:cNvSpPr>
            <a:spLocks noGrp="1"/>
          </p:cNvSpPr>
          <p:nvPr>
            <p:ph type="dt" sz="half" idx="10"/>
          </p:nvPr>
        </p:nvSpPr>
        <p:spPr/>
        <p:txBody>
          <a:bodyPr/>
          <a:lstStyle/>
          <a:p>
            <a:fld id="{6517F082-9D88-4803-B452-7B2710579498}" type="datetimeFigureOut">
              <a:rPr lang="en-US" smtClean="0"/>
              <a:t>10/27/2025</a:t>
            </a:fld>
            <a:endParaRPr lang="en-US"/>
          </a:p>
        </p:txBody>
      </p:sp>
      <p:sp>
        <p:nvSpPr>
          <p:cNvPr id="6" name="Footer Placeholder 5">
            <a:extLst>
              <a:ext uri="{FF2B5EF4-FFF2-40B4-BE49-F238E27FC236}">
                <a16:creationId xmlns:a16="http://schemas.microsoft.com/office/drawing/2014/main" id="{68F5D706-8585-5FCF-C970-1E2A570AB0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3165AF-145F-1634-74F3-6AE936F717CD}"/>
              </a:ext>
            </a:extLst>
          </p:cNvPr>
          <p:cNvSpPr>
            <a:spLocks noGrp="1"/>
          </p:cNvSpPr>
          <p:nvPr>
            <p:ph type="sldNum" sz="quarter" idx="12"/>
          </p:nvPr>
        </p:nvSpPr>
        <p:spPr/>
        <p:txBody>
          <a:bodyPr/>
          <a:lstStyle/>
          <a:p>
            <a:fld id="{A539350B-5235-4661-9D20-21CD274922F2}" type="slidenum">
              <a:rPr lang="en-US" smtClean="0"/>
              <a:t>‹#›</a:t>
            </a:fld>
            <a:endParaRPr lang="en-US"/>
          </a:p>
        </p:txBody>
      </p:sp>
    </p:spTree>
    <p:extLst>
      <p:ext uri="{BB962C8B-B14F-4D97-AF65-F5344CB8AC3E}">
        <p14:creationId xmlns:p14="http://schemas.microsoft.com/office/powerpoint/2010/main" val="1767403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B157A6-AADD-EC21-2C01-9A8C1AAD76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05AE323-274B-A8B1-8AAB-DE797E87DC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CCB06F-1E07-ABC5-1102-3B36D17F2B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17F082-9D88-4803-B452-7B2710579498}" type="datetimeFigureOut">
              <a:rPr lang="en-US" smtClean="0"/>
              <a:t>10/27/2025</a:t>
            </a:fld>
            <a:endParaRPr lang="en-US"/>
          </a:p>
        </p:txBody>
      </p:sp>
      <p:sp>
        <p:nvSpPr>
          <p:cNvPr id="5" name="Footer Placeholder 4">
            <a:extLst>
              <a:ext uri="{FF2B5EF4-FFF2-40B4-BE49-F238E27FC236}">
                <a16:creationId xmlns:a16="http://schemas.microsoft.com/office/drawing/2014/main" id="{1FD86E7C-1A3B-D45B-7298-25BFDB44A6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965FAF-7418-BDD9-52C7-D1AFA53D67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39350B-5235-4661-9D20-21CD274922F2}" type="slidenum">
              <a:rPr lang="en-US" smtClean="0"/>
              <a:t>‹#›</a:t>
            </a:fld>
            <a:endParaRPr lang="en-US"/>
          </a:p>
        </p:txBody>
      </p:sp>
    </p:spTree>
    <p:extLst>
      <p:ext uri="{BB962C8B-B14F-4D97-AF65-F5344CB8AC3E}">
        <p14:creationId xmlns:p14="http://schemas.microsoft.com/office/powerpoint/2010/main" val="1437422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image" Target="../media/image32.svg"/><Relationship Id="rId5" Type="http://schemas.openxmlformats.org/officeDocument/2006/relationships/diagramQuickStyle" Target="../diagrams/quickStyle7.xml"/><Relationship Id="rId10" Type="http://schemas.openxmlformats.org/officeDocument/2006/relationships/image" Target="../media/image31.png"/><Relationship Id="rId4" Type="http://schemas.openxmlformats.org/officeDocument/2006/relationships/diagramLayout" Target="../diagrams/layout7.xml"/><Relationship Id="rId9" Type="http://schemas.openxmlformats.org/officeDocument/2006/relationships/image" Target="../media/image30.sv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8.xml"/><Relationship Id="rId11" Type="http://schemas.openxmlformats.org/officeDocument/2006/relationships/image" Target="../media/image38.svg"/><Relationship Id="rId5" Type="http://schemas.openxmlformats.org/officeDocument/2006/relationships/diagramQuickStyle" Target="../diagrams/quickStyle8.xml"/><Relationship Id="rId10" Type="http://schemas.openxmlformats.org/officeDocument/2006/relationships/image" Target="../media/image37.png"/><Relationship Id="rId4" Type="http://schemas.openxmlformats.org/officeDocument/2006/relationships/diagramLayout" Target="../diagrams/layout8.xml"/><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sv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14.sv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7.sv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0.sv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3.sv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5.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sv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8.svg"/><Relationship Id="rId5" Type="http://schemas.openxmlformats.org/officeDocument/2006/relationships/diagramQuickStyle" Target="../diagrams/quickStyle1.xml"/><Relationship Id="rId10" Type="http://schemas.openxmlformats.org/officeDocument/2006/relationships/image" Target="../media/image17.png"/><Relationship Id="rId4" Type="http://schemas.openxmlformats.org/officeDocument/2006/relationships/diagramLayout" Target="../diagrams/layout1.xml"/><Relationship Id="rId9" Type="http://schemas.openxmlformats.org/officeDocument/2006/relationships/image" Target="../media/image16.sv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svg"/></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7.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2.png"/><Relationship Id="rId7"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7.svg"/><Relationship Id="rId5" Type="http://schemas.openxmlformats.org/officeDocument/2006/relationships/image" Target="../media/image66.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1.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2.png"/><Relationship Id="rId7" Type="http://schemas.openxmlformats.org/officeDocument/2006/relationships/image" Target="../media/image6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73.svg"/><Relationship Id="rId5" Type="http://schemas.openxmlformats.org/officeDocument/2006/relationships/image" Target="../media/image72.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4.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22.svg"/><Relationship Id="rId5" Type="http://schemas.openxmlformats.org/officeDocument/2006/relationships/diagramQuickStyle" Target="../diagrams/quickStyle2.xml"/><Relationship Id="rId10" Type="http://schemas.openxmlformats.org/officeDocument/2006/relationships/image" Target="../media/image21.png"/><Relationship Id="rId4" Type="http://schemas.openxmlformats.org/officeDocument/2006/relationships/diagramLayout" Target="../diagrams/layout2.xml"/><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28.svg"/><Relationship Id="rId5" Type="http://schemas.openxmlformats.org/officeDocument/2006/relationships/diagramQuickStyle" Target="../diagrams/quickStyle4.xml"/><Relationship Id="rId10" Type="http://schemas.openxmlformats.org/officeDocument/2006/relationships/image" Target="../media/image27.png"/><Relationship Id="rId4" Type="http://schemas.openxmlformats.org/officeDocument/2006/relationships/diagramLayout" Target="../diagrams/layout4.xml"/><Relationship Id="rId9" Type="http://schemas.openxmlformats.org/officeDocument/2006/relationships/image" Target="../media/image26.sv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bstract layered blues">
            <a:extLst>
              <a:ext uri="{FF2B5EF4-FFF2-40B4-BE49-F238E27FC236}">
                <a16:creationId xmlns:a16="http://schemas.microsoft.com/office/drawing/2014/main" id="{F493F742-4903-6871-A5E4-1FB55D901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10" name="Picture 9">
            <a:extLst>
              <a:ext uri="{FF2B5EF4-FFF2-40B4-BE49-F238E27FC236}">
                <a16:creationId xmlns:a16="http://schemas.microsoft.com/office/drawing/2014/main" id="{1CBABB2B-195E-701F-E047-917DAC5F012F}"/>
              </a:ext>
            </a:extLst>
          </p:cNvPr>
          <p:cNvPicPr>
            <a:picLocks noChangeAspect="1"/>
          </p:cNvPicPr>
          <p:nvPr/>
        </p:nvPicPr>
        <p:blipFill>
          <a:blip r:embed="rId4"/>
          <a:stretch>
            <a:fillRect/>
          </a:stretch>
        </p:blipFill>
        <p:spPr>
          <a:xfrm>
            <a:off x="0" y="5927"/>
            <a:ext cx="12192000" cy="6846145"/>
          </a:xfrm>
          <a:prstGeom prst="rect">
            <a:avLst/>
          </a:prstGeom>
        </p:spPr>
      </p:pic>
    </p:spTree>
    <p:extLst>
      <p:ext uri="{BB962C8B-B14F-4D97-AF65-F5344CB8AC3E}">
        <p14:creationId xmlns:p14="http://schemas.microsoft.com/office/powerpoint/2010/main" val="91536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1621114260"/>
              </p:ext>
            </p:extLst>
          </p:nvPr>
        </p:nvGraphicFramePr>
        <p:xfrm>
          <a:off x="838200" y="1427592"/>
          <a:ext cx="10515600" cy="16440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B8F056C8-8987-9ED9-4801-1D942D7536B1}"/>
              </a:ext>
            </a:extLst>
          </p:cNvPr>
          <p:cNvSpPr txBox="1"/>
          <p:nvPr/>
        </p:nvSpPr>
        <p:spPr>
          <a:xfrm>
            <a:off x="838200" y="2229935"/>
            <a:ext cx="10351546" cy="1384995"/>
          </a:xfrm>
          <a:prstGeom prst="rect">
            <a:avLst/>
          </a:prstGeom>
          <a:noFill/>
        </p:spPr>
        <p:txBody>
          <a:bodyPr wrap="square" rtlCol="0">
            <a:spAutoFit/>
          </a:bodyPr>
          <a:lstStyle/>
          <a:p>
            <a:r>
              <a:rPr lang="en-US" sz="2800" dirty="0"/>
              <a:t>The final design phase updates and finalizes the construction plans.</a:t>
            </a:r>
          </a:p>
          <a:p>
            <a:endParaRPr lang="en-US" sz="2800" dirty="0"/>
          </a:p>
          <a:p>
            <a:endParaRPr lang="en-US" sz="2800" dirty="0"/>
          </a:p>
        </p:txBody>
      </p:sp>
      <p:grpSp>
        <p:nvGrpSpPr>
          <p:cNvPr id="17" name="Group 16">
            <a:extLst>
              <a:ext uri="{FF2B5EF4-FFF2-40B4-BE49-F238E27FC236}">
                <a16:creationId xmlns:a16="http://schemas.microsoft.com/office/drawing/2014/main" id="{67067105-82C9-DBA5-2859-4A0BB3C8B59B}"/>
              </a:ext>
            </a:extLst>
          </p:cNvPr>
          <p:cNvGrpSpPr/>
          <p:nvPr/>
        </p:nvGrpSpPr>
        <p:grpSpPr>
          <a:xfrm>
            <a:off x="1082566" y="3266856"/>
            <a:ext cx="2461298" cy="2918739"/>
            <a:chOff x="1082566" y="3266856"/>
            <a:chExt cx="2461298" cy="2918739"/>
          </a:xfrm>
        </p:grpSpPr>
        <p:sp>
          <p:nvSpPr>
            <p:cNvPr id="4" name="Oval 3">
              <a:extLst>
                <a:ext uri="{FF2B5EF4-FFF2-40B4-BE49-F238E27FC236}">
                  <a16:creationId xmlns:a16="http://schemas.microsoft.com/office/drawing/2014/main" id="{91CB8028-6385-2396-D39E-D6BE7611A99D}"/>
                </a:ext>
              </a:extLst>
            </p:cNvPr>
            <p:cNvSpPr/>
            <p:nvPr/>
          </p:nvSpPr>
          <p:spPr>
            <a:xfrm>
              <a:off x="1082566" y="3266856"/>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CD492FD-F87C-80CD-84D7-E71605E99440}"/>
                </a:ext>
              </a:extLst>
            </p:cNvPr>
            <p:cNvSpPr txBox="1"/>
            <p:nvPr/>
          </p:nvSpPr>
          <p:spPr>
            <a:xfrm>
              <a:off x="1082566" y="4800600"/>
              <a:ext cx="2461298" cy="1384995"/>
            </a:xfrm>
            <a:prstGeom prst="rect">
              <a:avLst/>
            </a:prstGeom>
            <a:noFill/>
          </p:spPr>
          <p:txBody>
            <a:bodyPr wrap="square" rtlCol="0">
              <a:spAutoFit/>
            </a:bodyPr>
            <a:lstStyle/>
            <a:p>
              <a:r>
                <a:rPr lang="en-US" sz="2800" dirty="0"/>
                <a:t>Avoid Significant Plan Changes</a:t>
              </a:r>
            </a:p>
          </p:txBody>
        </p:sp>
        <p:pic>
          <p:nvPicPr>
            <p:cNvPr id="9" name="Graphic 8" descr="No Driving with solid fill">
              <a:extLst>
                <a:ext uri="{FF2B5EF4-FFF2-40B4-BE49-F238E27FC236}">
                  <a16:creationId xmlns:a16="http://schemas.microsoft.com/office/drawing/2014/main" id="{F4BC7567-6A5E-B90F-79F4-33907E79F0F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302344" y="3495699"/>
              <a:ext cx="914400" cy="914400"/>
            </a:xfrm>
            <a:prstGeom prst="rect">
              <a:avLst/>
            </a:prstGeom>
          </p:spPr>
        </p:pic>
      </p:grpSp>
      <p:grpSp>
        <p:nvGrpSpPr>
          <p:cNvPr id="18" name="Group 17">
            <a:extLst>
              <a:ext uri="{FF2B5EF4-FFF2-40B4-BE49-F238E27FC236}">
                <a16:creationId xmlns:a16="http://schemas.microsoft.com/office/drawing/2014/main" id="{21F07BAA-586A-6496-D505-54D02BF16CB1}"/>
              </a:ext>
            </a:extLst>
          </p:cNvPr>
          <p:cNvGrpSpPr/>
          <p:nvPr/>
        </p:nvGrpSpPr>
        <p:grpSpPr>
          <a:xfrm>
            <a:off x="4961822" y="3266856"/>
            <a:ext cx="2461298" cy="2487851"/>
            <a:chOff x="4961822" y="3266856"/>
            <a:chExt cx="2461298" cy="2487851"/>
          </a:xfrm>
        </p:grpSpPr>
        <p:sp>
          <p:nvSpPr>
            <p:cNvPr id="10" name="Oval 9">
              <a:extLst>
                <a:ext uri="{FF2B5EF4-FFF2-40B4-BE49-F238E27FC236}">
                  <a16:creationId xmlns:a16="http://schemas.microsoft.com/office/drawing/2014/main" id="{B3498B01-0E91-0E4B-650F-09EFA1CDD26F}"/>
                </a:ext>
              </a:extLst>
            </p:cNvPr>
            <p:cNvSpPr/>
            <p:nvPr/>
          </p:nvSpPr>
          <p:spPr>
            <a:xfrm>
              <a:off x="4961822" y="3266856"/>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EAE701C3-37EB-EF3A-F9F6-5CE2AD022353}"/>
                </a:ext>
              </a:extLst>
            </p:cNvPr>
            <p:cNvSpPr txBox="1"/>
            <p:nvPr/>
          </p:nvSpPr>
          <p:spPr>
            <a:xfrm>
              <a:off x="4961822" y="4800600"/>
              <a:ext cx="2461298" cy="954107"/>
            </a:xfrm>
            <a:prstGeom prst="rect">
              <a:avLst/>
            </a:prstGeom>
            <a:noFill/>
          </p:spPr>
          <p:txBody>
            <a:bodyPr wrap="square" rtlCol="0">
              <a:spAutoFit/>
            </a:bodyPr>
            <a:lstStyle/>
            <a:p>
              <a:r>
                <a:rPr lang="en-US" sz="2800" dirty="0"/>
                <a:t>Obtain Permits (if needed)</a:t>
              </a:r>
            </a:p>
          </p:txBody>
        </p:sp>
        <p:pic>
          <p:nvPicPr>
            <p:cNvPr id="13" name="Graphic 12" descr="Tree With Roots with solid fill">
              <a:extLst>
                <a:ext uri="{FF2B5EF4-FFF2-40B4-BE49-F238E27FC236}">
                  <a16:creationId xmlns:a16="http://schemas.microsoft.com/office/drawing/2014/main" id="{D147755C-569A-BAC8-2A1B-D3F6C793FF77}"/>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181600" y="3495699"/>
              <a:ext cx="914400" cy="914400"/>
            </a:xfrm>
            <a:prstGeom prst="rect">
              <a:avLst/>
            </a:prstGeom>
          </p:spPr>
        </p:pic>
      </p:grpSp>
      <p:grpSp>
        <p:nvGrpSpPr>
          <p:cNvPr id="19" name="Group 18">
            <a:extLst>
              <a:ext uri="{FF2B5EF4-FFF2-40B4-BE49-F238E27FC236}">
                <a16:creationId xmlns:a16="http://schemas.microsoft.com/office/drawing/2014/main" id="{05018B72-A9F4-2579-9AA3-72D91CFCE1FE}"/>
              </a:ext>
            </a:extLst>
          </p:cNvPr>
          <p:cNvGrpSpPr/>
          <p:nvPr/>
        </p:nvGrpSpPr>
        <p:grpSpPr>
          <a:xfrm>
            <a:off x="8728448" y="3327831"/>
            <a:ext cx="2461298" cy="2487851"/>
            <a:chOff x="8758862" y="3133943"/>
            <a:chExt cx="2461298" cy="2487851"/>
          </a:xfrm>
        </p:grpSpPr>
        <p:sp>
          <p:nvSpPr>
            <p:cNvPr id="14" name="Oval 13">
              <a:extLst>
                <a:ext uri="{FF2B5EF4-FFF2-40B4-BE49-F238E27FC236}">
                  <a16:creationId xmlns:a16="http://schemas.microsoft.com/office/drawing/2014/main" id="{DB31142A-03DE-D3AD-37D0-EFA0B6799923}"/>
                </a:ext>
              </a:extLst>
            </p:cNvPr>
            <p:cNvSpPr/>
            <p:nvPr/>
          </p:nvSpPr>
          <p:spPr>
            <a:xfrm>
              <a:off x="8758862" y="3133943"/>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6FD2109-180B-5183-8E8A-990B62ED70B4}"/>
                </a:ext>
              </a:extLst>
            </p:cNvPr>
            <p:cNvSpPr txBox="1"/>
            <p:nvPr/>
          </p:nvSpPr>
          <p:spPr>
            <a:xfrm>
              <a:off x="8758862" y="4667687"/>
              <a:ext cx="2461298" cy="954107"/>
            </a:xfrm>
            <a:prstGeom prst="rect">
              <a:avLst/>
            </a:prstGeom>
            <a:noFill/>
          </p:spPr>
          <p:txBody>
            <a:bodyPr wrap="square" rtlCol="0">
              <a:spAutoFit/>
            </a:bodyPr>
            <a:lstStyle/>
            <a:p>
              <a:r>
                <a:rPr lang="en-US" sz="2800" dirty="0"/>
                <a:t>Obtain </a:t>
              </a:r>
            </a:p>
            <a:p>
              <a:r>
                <a:rPr lang="en-US" sz="2800" dirty="0"/>
                <a:t>Certifications</a:t>
              </a:r>
            </a:p>
          </p:txBody>
        </p:sp>
        <p:pic>
          <p:nvPicPr>
            <p:cNvPr id="16" name="Graphic 15" descr="Diploma with solid fill">
              <a:extLst>
                <a:ext uri="{FF2B5EF4-FFF2-40B4-BE49-F238E27FC236}">
                  <a16:creationId xmlns:a16="http://schemas.microsoft.com/office/drawing/2014/main" id="{9900DDAF-733B-FFEF-6C69-65FBFC7A4B40}"/>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978640" y="3362786"/>
              <a:ext cx="914400" cy="914400"/>
            </a:xfrm>
            <a:prstGeom prst="rect">
              <a:avLst/>
            </a:prstGeom>
          </p:spPr>
        </p:pic>
      </p:grpSp>
    </p:spTree>
    <p:extLst>
      <p:ext uri="{BB962C8B-B14F-4D97-AF65-F5344CB8AC3E}">
        <p14:creationId xmlns:p14="http://schemas.microsoft.com/office/powerpoint/2010/main" val="416614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1733751246"/>
              </p:ext>
            </p:extLst>
          </p:nvPr>
        </p:nvGraphicFramePr>
        <p:xfrm>
          <a:off x="838200" y="1825625"/>
          <a:ext cx="10515600" cy="9541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7A00D5CB-9071-121D-364E-31024763562E}"/>
              </a:ext>
            </a:extLst>
          </p:cNvPr>
          <p:cNvSpPr txBox="1"/>
          <p:nvPr/>
        </p:nvSpPr>
        <p:spPr>
          <a:xfrm>
            <a:off x="1527586" y="1939551"/>
            <a:ext cx="4249271" cy="523220"/>
          </a:xfrm>
          <a:prstGeom prst="rect">
            <a:avLst/>
          </a:prstGeom>
          <a:noFill/>
        </p:spPr>
        <p:txBody>
          <a:bodyPr wrap="square" rtlCol="0">
            <a:spAutoFit/>
          </a:bodyPr>
          <a:lstStyle/>
          <a:p>
            <a:r>
              <a:rPr lang="en-US" sz="2800" dirty="0">
                <a:solidFill>
                  <a:schemeClr val="bg1"/>
                </a:solidFill>
              </a:rPr>
              <a:t>(Construction Phase)</a:t>
            </a:r>
          </a:p>
        </p:txBody>
      </p:sp>
      <p:sp>
        <p:nvSpPr>
          <p:cNvPr id="4" name="TextBox 3">
            <a:extLst>
              <a:ext uri="{FF2B5EF4-FFF2-40B4-BE49-F238E27FC236}">
                <a16:creationId xmlns:a16="http://schemas.microsoft.com/office/drawing/2014/main" id="{5A870F85-8038-BAEA-A246-5D3F596280BF}"/>
              </a:ext>
            </a:extLst>
          </p:cNvPr>
          <p:cNvSpPr txBox="1"/>
          <p:nvPr/>
        </p:nvSpPr>
        <p:spPr>
          <a:xfrm>
            <a:off x="838200" y="2597708"/>
            <a:ext cx="10351546" cy="954107"/>
          </a:xfrm>
          <a:prstGeom prst="rect">
            <a:avLst/>
          </a:prstGeom>
          <a:noFill/>
        </p:spPr>
        <p:txBody>
          <a:bodyPr wrap="square" rtlCol="0">
            <a:spAutoFit/>
          </a:bodyPr>
          <a:lstStyle/>
          <a:p>
            <a:endParaRPr lang="en-US" sz="2800" dirty="0"/>
          </a:p>
          <a:p>
            <a:endParaRPr lang="en-US" sz="2800" dirty="0"/>
          </a:p>
        </p:txBody>
      </p:sp>
      <p:grpSp>
        <p:nvGrpSpPr>
          <p:cNvPr id="23" name="Group 22">
            <a:extLst>
              <a:ext uri="{FF2B5EF4-FFF2-40B4-BE49-F238E27FC236}">
                <a16:creationId xmlns:a16="http://schemas.microsoft.com/office/drawing/2014/main" id="{0220A1AA-D732-7D81-E5DF-05130F27D5FF}"/>
              </a:ext>
            </a:extLst>
          </p:cNvPr>
          <p:cNvGrpSpPr/>
          <p:nvPr/>
        </p:nvGrpSpPr>
        <p:grpSpPr>
          <a:xfrm>
            <a:off x="5008476" y="3266856"/>
            <a:ext cx="2461298" cy="2918739"/>
            <a:chOff x="5008476" y="3266856"/>
            <a:chExt cx="2461298" cy="2918739"/>
          </a:xfrm>
        </p:grpSpPr>
        <p:sp>
          <p:nvSpPr>
            <p:cNvPr id="14" name="Oval 13">
              <a:extLst>
                <a:ext uri="{FF2B5EF4-FFF2-40B4-BE49-F238E27FC236}">
                  <a16:creationId xmlns:a16="http://schemas.microsoft.com/office/drawing/2014/main" id="{885AA5E8-8002-0328-6C12-448402AC5BD7}"/>
                </a:ext>
              </a:extLst>
            </p:cNvPr>
            <p:cNvSpPr/>
            <p:nvPr/>
          </p:nvSpPr>
          <p:spPr>
            <a:xfrm>
              <a:off x="5008476" y="3266856"/>
              <a:ext cx="1282262" cy="1304901"/>
            </a:xfrm>
            <a:prstGeom prst="ellipse">
              <a:avLst/>
            </a:prstGeom>
            <a:ln w="85725">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0800D07-D298-09A7-CC52-C916045A4982}"/>
                </a:ext>
              </a:extLst>
            </p:cNvPr>
            <p:cNvSpPr txBox="1"/>
            <p:nvPr/>
          </p:nvSpPr>
          <p:spPr>
            <a:xfrm>
              <a:off x="5008476" y="4800600"/>
              <a:ext cx="2461298" cy="1384995"/>
            </a:xfrm>
            <a:prstGeom prst="rect">
              <a:avLst/>
            </a:prstGeom>
            <a:noFill/>
          </p:spPr>
          <p:txBody>
            <a:bodyPr wrap="square" rtlCol="0">
              <a:spAutoFit/>
            </a:bodyPr>
            <a:lstStyle/>
            <a:p>
              <a:r>
                <a:rPr lang="en-US" sz="2800" dirty="0"/>
                <a:t>Do Not Oversee Construction</a:t>
              </a:r>
            </a:p>
          </p:txBody>
        </p:sp>
        <p:pic>
          <p:nvPicPr>
            <p:cNvPr id="16" name="Graphic 15" descr="3d Glasses with solid fill">
              <a:extLst>
                <a:ext uri="{FF2B5EF4-FFF2-40B4-BE49-F238E27FC236}">
                  <a16:creationId xmlns:a16="http://schemas.microsoft.com/office/drawing/2014/main" id="{933DDB53-C372-72D6-632E-C4B7E6D0B63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228254" y="3495699"/>
              <a:ext cx="914400" cy="914400"/>
            </a:xfrm>
            <a:prstGeom prst="rect">
              <a:avLst/>
            </a:prstGeom>
          </p:spPr>
        </p:pic>
      </p:grpSp>
      <p:grpSp>
        <p:nvGrpSpPr>
          <p:cNvPr id="17" name="Group 16">
            <a:extLst>
              <a:ext uri="{FF2B5EF4-FFF2-40B4-BE49-F238E27FC236}">
                <a16:creationId xmlns:a16="http://schemas.microsoft.com/office/drawing/2014/main" id="{7CE711BF-D882-7483-94B2-92B6EBDE4722}"/>
              </a:ext>
            </a:extLst>
          </p:cNvPr>
          <p:cNvGrpSpPr/>
          <p:nvPr/>
        </p:nvGrpSpPr>
        <p:grpSpPr>
          <a:xfrm>
            <a:off x="8972814" y="3266856"/>
            <a:ext cx="2461298" cy="2487851"/>
            <a:chOff x="1082566" y="3266856"/>
            <a:chExt cx="2461298" cy="2487851"/>
          </a:xfrm>
        </p:grpSpPr>
        <p:sp>
          <p:nvSpPr>
            <p:cNvPr id="18" name="Oval 17">
              <a:extLst>
                <a:ext uri="{FF2B5EF4-FFF2-40B4-BE49-F238E27FC236}">
                  <a16:creationId xmlns:a16="http://schemas.microsoft.com/office/drawing/2014/main" id="{24A4F1A8-2318-31FA-91C0-066D904BAAAF}"/>
                </a:ext>
              </a:extLst>
            </p:cNvPr>
            <p:cNvSpPr/>
            <p:nvPr/>
          </p:nvSpPr>
          <p:spPr>
            <a:xfrm>
              <a:off x="1082566" y="3266856"/>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BD05CB3-B01E-34B2-B873-C14746CC7EE3}"/>
                </a:ext>
              </a:extLst>
            </p:cNvPr>
            <p:cNvSpPr txBox="1"/>
            <p:nvPr/>
          </p:nvSpPr>
          <p:spPr>
            <a:xfrm>
              <a:off x="1082566" y="4800600"/>
              <a:ext cx="2461298" cy="954107"/>
            </a:xfrm>
            <a:prstGeom prst="rect">
              <a:avLst/>
            </a:prstGeom>
            <a:noFill/>
          </p:spPr>
          <p:txBody>
            <a:bodyPr wrap="square" rtlCol="0">
              <a:spAutoFit/>
            </a:bodyPr>
            <a:lstStyle/>
            <a:p>
              <a:r>
                <a:rPr lang="en-US" sz="2800" dirty="0"/>
                <a:t>Coordinate Design Changes</a:t>
              </a:r>
            </a:p>
          </p:txBody>
        </p:sp>
        <p:pic>
          <p:nvPicPr>
            <p:cNvPr id="20" name="Graphic 19" descr="Blueprint with solid fill">
              <a:extLst>
                <a:ext uri="{FF2B5EF4-FFF2-40B4-BE49-F238E27FC236}">
                  <a16:creationId xmlns:a16="http://schemas.microsoft.com/office/drawing/2014/main" id="{56ACCF67-4979-0D89-2836-4E42B6CF9FA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302344" y="3495699"/>
              <a:ext cx="914400" cy="914400"/>
            </a:xfrm>
            <a:prstGeom prst="rect">
              <a:avLst/>
            </a:prstGeom>
          </p:spPr>
        </p:pic>
      </p:grpSp>
      <p:grpSp>
        <p:nvGrpSpPr>
          <p:cNvPr id="22" name="Group 21">
            <a:extLst>
              <a:ext uri="{FF2B5EF4-FFF2-40B4-BE49-F238E27FC236}">
                <a16:creationId xmlns:a16="http://schemas.microsoft.com/office/drawing/2014/main" id="{03D8FB0E-342F-35CA-521D-8D5219B869B8}"/>
              </a:ext>
            </a:extLst>
          </p:cNvPr>
          <p:cNvGrpSpPr/>
          <p:nvPr/>
        </p:nvGrpSpPr>
        <p:grpSpPr>
          <a:xfrm>
            <a:off x="1082566" y="3266856"/>
            <a:ext cx="2461298" cy="2487851"/>
            <a:chOff x="1082566" y="3266856"/>
            <a:chExt cx="2461298" cy="2487851"/>
          </a:xfrm>
        </p:grpSpPr>
        <p:sp>
          <p:nvSpPr>
            <p:cNvPr id="9" name="Oval 8">
              <a:extLst>
                <a:ext uri="{FF2B5EF4-FFF2-40B4-BE49-F238E27FC236}">
                  <a16:creationId xmlns:a16="http://schemas.microsoft.com/office/drawing/2014/main" id="{96BAAF10-49D7-631D-7860-F9D241C044CE}"/>
                </a:ext>
              </a:extLst>
            </p:cNvPr>
            <p:cNvSpPr/>
            <p:nvPr/>
          </p:nvSpPr>
          <p:spPr>
            <a:xfrm>
              <a:off x="1082566" y="3266856"/>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F249EC0-88E0-CADF-DC30-13024F098E18}"/>
                </a:ext>
              </a:extLst>
            </p:cNvPr>
            <p:cNvSpPr txBox="1"/>
            <p:nvPr/>
          </p:nvSpPr>
          <p:spPr>
            <a:xfrm>
              <a:off x="1082566" y="4800600"/>
              <a:ext cx="2461298" cy="954107"/>
            </a:xfrm>
            <a:prstGeom prst="rect">
              <a:avLst/>
            </a:prstGeom>
            <a:noFill/>
          </p:spPr>
          <p:txBody>
            <a:bodyPr wrap="square" rtlCol="0">
              <a:spAutoFit/>
            </a:bodyPr>
            <a:lstStyle/>
            <a:p>
              <a:r>
                <a:rPr lang="en-US" sz="2800" dirty="0"/>
                <a:t>Listed as Project’s PM</a:t>
              </a:r>
            </a:p>
          </p:txBody>
        </p:sp>
        <p:sp>
          <p:nvSpPr>
            <p:cNvPr id="21" name="TextBox 20">
              <a:extLst>
                <a:ext uri="{FF2B5EF4-FFF2-40B4-BE49-F238E27FC236}">
                  <a16:creationId xmlns:a16="http://schemas.microsoft.com/office/drawing/2014/main" id="{3868FD72-1129-0618-C476-3254FFCD34C2}"/>
                </a:ext>
              </a:extLst>
            </p:cNvPr>
            <p:cNvSpPr txBox="1"/>
            <p:nvPr/>
          </p:nvSpPr>
          <p:spPr>
            <a:xfrm>
              <a:off x="1275008" y="3565363"/>
              <a:ext cx="1051392" cy="707886"/>
            </a:xfrm>
            <a:prstGeom prst="rect">
              <a:avLst/>
            </a:prstGeom>
            <a:noFill/>
          </p:spPr>
          <p:txBody>
            <a:bodyPr wrap="square" rtlCol="0">
              <a:spAutoFit/>
            </a:bodyPr>
            <a:lstStyle/>
            <a:p>
              <a:r>
                <a:rPr lang="en-US" sz="4000" b="1" dirty="0">
                  <a:solidFill>
                    <a:schemeClr val="bg1">
                      <a:lumMod val="75000"/>
                    </a:schemeClr>
                  </a:solidFill>
                </a:rPr>
                <a:t>PM</a:t>
              </a:r>
            </a:p>
          </p:txBody>
        </p:sp>
      </p:grpSp>
      <p:cxnSp>
        <p:nvCxnSpPr>
          <p:cNvPr id="25" name="Straight Connector 24">
            <a:extLst>
              <a:ext uri="{FF2B5EF4-FFF2-40B4-BE49-F238E27FC236}">
                <a16:creationId xmlns:a16="http://schemas.microsoft.com/office/drawing/2014/main" id="{B928A829-CEF6-E793-226A-1291F3E1158A}"/>
              </a:ext>
            </a:extLst>
          </p:cNvPr>
          <p:cNvCxnSpPr>
            <a:stCxn id="14" idx="7"/>
            <a:endCxn id="14" idx="3"/>
          </p:cNvCxnSpPr>
          <p:nvPr/>
        </p:nvCxnSpPr>
        <p:spPr>
          <a:xfrm flipH="1">
            <a:off x="5196259" y="3457954"/>
            <a:ext cx="906696" cy="922705"/>
          </a:xfrm>
          <a:prstGeom prst="line">
            <a:avLst/>
          </a:prstGeom>
          <a:ln w="1174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507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err="1"/>
              <a:t>Mgmt</a:t>
            </a:r>
            <a:r>
              <a:rPr lang="en-US" dirty="0"/>
              <a:t> Let Date</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1415890991"/>
              </p:ext>
            </p:extLst>
          </p:nvPr>
        </p:nvGraphicFramePr>
        <p:xfrm>
          <a:off x="756173" y="144910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7A00D5CB-9071-121D-364E-31024763562E}"/>
              </a:ext>
            </a:extLst>
          </p:cNvPr>
          <p:cNvSpPr txBox="1"/>
          <p:nvPr/>
        </p:nvSpPr>
        <p:spPr>
          <a:xfrm>
            <a:off x="2696135" y="1620978"/>
            <a:ext cx="6635676" cy="523220"/>
          </a:xfrm>
          <a:prstGeom prst="rect">
            <a:avLst/>
          </a:prstGeom>
          <a:noFill/>
        </p:spPr>
        <p:txBody>
          <a:bodyPr wrap="square" rtlCol="0">
            <a:spAutoFit/>
          </a:bodyPr>
          <a:lstStyle/>
          <a:p>
            <a:r>
              <a:rPr lang="en-US" sz="2800" dirty="0">
                <a:solidFill>
                  <a:schemeClr val="bg1"/>
                </a:solidFill>
              </a:rPr>
              <a:t>Let (Construction Phase) vs </a:t>
            </a:r>
            <a:r>
              <a:rPr lang="en-US" sz="2800" dirty="0" err="1">
                <a:solidFill>
                  <a:schemeClr val="bg1"/>
                </a:solidFill>
              </a:rPr>
              <a:t>Mgmt</a:t>
            </a:r>
            <a:r>
              <a:rPr lang="en-US" sz="2800" dirty="0">
                <a:solidFill>
                  <a:schemeClr val="bg1"/>
                </a:solidFill>
              </a:rPr>
              <a:t> Let Date</a:t>
            </a:r>
          </a:p>
        </p:txBody>
      </p:sp>
      <p:sp>
        <p:nvSpPr>
          <p:cNvPr id="4" name="TextBox 3">
            <a:extLst>
              <a:ext uri="{FF2B5EF4-FFF2-40B4-BE49-F238E27FC236}">
                <a16:creationId xmlns:a16="http://schemas.microsoft.com/office/drawing/2014/main" id="{5A870F85-8038-BAEA-A246-5D3F596280BF}"/>
              </a:ext>
            </a:extLst>
          </p:cNvPr>
          <p:cNvSpPr txBox="1"/>
          <p:nvPr/>
        </p:nvSpPr>
        <p:spPr>
          <a:xfrm>
            <a:off x="838200" y="2200478"/>
            <a:ext cx="10351546" cy="3539430"/>
          </a:xfrm>
          <a:prstGeom prst="rect">
            <a:avLst/>
          </a:prstGeom>
          <a:noFill/>
        </p:spPr>
        <p:txBody>
          <a:bodyPr wrap="square" rtlCol="0">
            <a:spAutoFit/>
          </a:bodyPr>
          <a:lstStyle/>
          <a:p>
            <a:r>
              <a:rPr lang="en-US" sz="2800" b="1" dirty="0">
                <a:solidFill>
                  <a:srgbClr val="0070C0"/>
                </a:solidFill>
              </a:rPr>
              <a:t>Mgmt. Let Date  = Ends the Bidding Process</a:t>
            </a:r>
          </a:p>
          <a:p>
            <a:endParaRPr lang="en-US" sz="2800" dirty="0"/>
          </a:p>
          <a:p>
            <a:r>
              <a:rPr lang="en-US" sz="2800" b="1" dirty="0">
                <a:solidFill>
                  <a:srgbClr val="0070C0"/>
                </a:solidFill>
              </a:rPr>
              <a:t>Mgmt. Let Date </a:t>
            </a:r>
            <a:r>
              <a:rPr lang="en-US" sz="2800" dirty="0"/>
              <a:t>is the date that all bids for construction have been received and the lowest qualified bidder is identified for the construction contract. </a:t>
            </a:r>
          </a:p>
          <a:p>
            <a:endParaRPr lang="en-US" sz="2800" dirty="0"/>
          </a:p>
          <a:p>
            <a:r>
              <a:rPr lang="en-US" sz="2800" dirty="0"/>
              <a:t>Construction does not start for several months after the Mgmt. Let Date. (</a:t>
            </a:r>
            <a:r>
              <a:rPr lang="en-US" sz="2800" i="1" dirty="0"/>
              <a:t>need time for construction contracts to be finalized</a:t>
            </a:r>
            <a:r>
              <a:rPr lang="en-US" sz="2800" dirty="0"/>
              <a:t>)</a:t>
            </a:r>
          </a:p>
        </p:txBody>
      </p:sp>
    </p:spTree>
    <p:extLst>
      <p:ext uri="{BB962C8B-B14F-4D97-AF65-F5344CB8AC3E}">
        <p14:creationId xmlns:p14="http://schemas.microsoft.com/office/powerpoint/2010/main" val="410041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err="1"/>
              <a:t>Mgmt</a:t>
            </a:r>
            <a:r>
              <a:rPr lang="en-US" dirty="0"/>
              <a:t> Let Date</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nvPr>
        </p:nvGraphicFramePr>
        <p:xfrm>
          <a:off x="756173" y="1449107"/>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7A00D5CB-9071-121D-364E-31024763562E}"/>
              </a:ext>
            </a:extLst>
          </p:cNvPr>
          <p:cNvSpPr txBox="1"/>
          <p:nvPr/>
        </p:nvSpPr>
        <p:spPr>
          <a:xfrm>
            <a:off x="2696135" y="1620978"/>
            <a:ext cx="6635676" cy="523220"/>
          </a:xfrm>
          <a:prstGeom prst="rect">
            <a:avLst/>
          </a:prstGeom>
          <a:noFill/>
        </p:spPr>
        <p:txBody>
          <a:bodyPr wrap="square" rtlCol="0">
            <a:spAutoFit/>
          </a:bodyPr>
          <a:lstStyle/>
          <a:p>
            <a:r>
              <a:rPr lang="en-US" sz="2800" dirty="0">
                <a:solidFill>
                  <a:schemeClr val="bg1"/>
                </a:solidFill>
              </a:rPr>
              <a:t>Let (Construction Phase) vs </a:t>
            </a:r>
            <a:r>
              <a:rPr lang="en-US" sz="2800" dirty="0" err="1">
                <a:solidFill>
                  <a:schemeClr val="bg1"/>
                </a:solidFill>
              </a:rPr>
              <a:t>Mgmt</a:t>
            </a:r>
            <a:r>
              <a:rPr lang="en-US" sz="2800" dirty="0">
                <a:solidFill>
                  <a:schemeClr val="bg1"/>
                </a:solidFill>
              </a:rPr>
              <a:t> Let Date</a:t>
            </a:r>
          </a:p>
        </p:txBody>
      </p:sp>
      <p:sp>
        <p:nvSpPr>
          <p:cNvPr id="5" name="TextBox 4">
            <a:extLst>
              <a:ext uri="{FF2B5EF4-FFF2-40B4-BE49-F238E27FC236}">
                <a16:creationId xmlns:a16="http://schemas.microsoft.com/office/drawing/2014/main" id="{24A94512-11DE-B1A0-FCA8-69C50D086585}"/>
              </a:ext>
            </a:extLst>
          </p:cNvPr>
          <p:cNvSpPr txBox="1"/>
          <p:nvPr/>
        </p:nvSpPr>
        <p:spPr>
          <a:xfrm>
            <a:off x="879213" y="2460496"/>
            <a:ext cx="10433573" cy="1569660"/>
          </a:xfrm>
          <a:prstGeom prst="rect">
            <a:avLst/>
          </a:prstGeom>
          <a:solidFill>
            <a:schemeClr val="accent4">
              <a:lumMod val="60000"/>
              <a:lumOff val="40000"/>
            </a:schemeClr>
          </a:solidFill>
        </p:spPr>
        <p:txBody>
          <a:bodyPr wrap="square" rtlCol="0">
            <a:spAutoFit/>
          </a:bodyPr>
          <a:lstStyle/>
          <a:p>
            <a:r>
              <a:rPr lang="en-US" sz="3200" b="1" dirty="0"/>
              <a:t>Phrases: </a:t>
            </a:r>
            <a:r>
              <a:rPr lang="en-US" sz="3200" dirty="0"/>
              <a:t>A project has let. (or) </a:t>
            </a:r>
          </a:p>
          <a:p>
            <a:r>
              <a:rPr lang="en-US" sz="3200" dirty="0"/>
              <a:t>                The project let in February 2024.</a:t>
            </a:r>
          </a:p>
          <a:p>
            <a:r>
              <a:rPr lang="en-US" sz="3200" b="1" dirty="0"/>
              <a:t>Meaning: </a:t>
            </a:r>
            <a:r>
              <a:rPr lang="en-US" sz="3200" dirty="0"/>
              <a:t>The project has gone to construction.</a:t>
            </a:r>
          </a:p>
        </p:txBody>
      </p:sp>
      <p:sp>
        <p:nvSpPr>
          <p:cNvPr id="9" name="TextBox 8">
            <a:extLst>
              <a:ext uri="{FF2B5EF4-FFF2-40B4-BE49-F238E27FC236}">
                <a16:creationId xmlns:a16="http://schemas.microsoft.com/office/drawing/2014/main" id="{7FF833DD-7D8F-3A65-4FB3-8FBF0E7EA1AC}"/>
              </a:ext>
            </a:extLst>
          </p:cNvPr>
          <p:cNvSpPr txBox="1"/>
          <p:nvPr/>
        </p:nvSpPr>
        <p:spPr>
          <a:xfrm>
            <a:off x="838200" y="4624063"/>
            <a:ext cx="10433573" cy="2062103"/>
          </a:xfrm>
          <a:prstGeom prst="rect">
            <a:avLst/>
          </a:prstGeom>
          <a:solidFill>
            <a:schemeClr val="accent4">
              <a:lumMod val="60000"/>
              <a:lumOff val="40000"/>
            </a:schemeClr>
          </a:solidFill>
        </p:spPr>
        <p:txBody>
          <a:bodyPr wrap="square" rtlCol="0">
            <a:spAutoFit/>
          </a:bodyPr>
          <a:lstStyle/>
          <a:p>
            <a:r>
              <a:rPr lang="en-US" sz="3200" b="1" dirty="0"/>
              <a:t>Phrase: </a:t>
            </a:r>
            <a:r>
              <a:rPr lang="en-US" sz="3200" dirty="0"/>
              <a:t>The project will let in January 2028.</a:t>
            </a:r>
          </a:p>
          <a:p>
            <a:r>
              <a:rPr lang="en-US" sz="3200" b="1" dirty="0"/>
              <a:t>Meaning: </a:t>
            </a:r>
            <a:r>
              <a:rPr lang="en-US" sz="3200" dirty="0"/>
              <a:t>The project’s bidding process for construction will end in January 2028. Since the date is in the future, construction has not begun. </a:t>
            </a:r>
          </a:p>
        </p:txBody>
      </p:sp>
      <p:sp>
        <p:nvSpPr>
          <p:cNvPr id="10" name="TextBox 9">
            <a:extLst>
              <a:ext uri="{FF2B5EF4-FFF2-40B4-BE49-F238E27FC236}">
                <a16:creationId xmlns:a16="http://schemas.microsoft.com/office/drawing/2014/main" id="{F7678639-8177-0015-FCF6-D06204088473}"/>
              </a:ext>
            </a:extLst>
          </p:cNvPr>
          <p:cNvSpPr txBox="1"/>
          <p:nvPr/>
        </p:nvSpPr>
        <p:spPr>
          <a:xfrm>
            <a:off x="5735852" y="4054066"/>
            <a:ext cx="1030309" cy="584775"/>
          </a:xfrm>
          <a:prstGeom prst="rect">
            <a:avLst/>
          </a:prstGeom>
          <a:noFill/>
        </p:spPr>
        <p:txBody>
          <a:bodyPr wrap="square" rtlCol="0">
            <a:spAutoFit/>
          </a:bodyPr>
          <a:lstStyle/>
          <a:p>
            <a:r>
              <a:rPr lang="en-US" sz="3200" dirty="0"/>
              <a:t>VS. </a:t>
            </a:r>
          </a:p>
        </p:txBody>
      </p:sp>
      <p:sp>
        <p:nvSpPr>
          <p:cNvPr id="4" name="Callout: Down Arrow 3">
            <a:extLst>
              <a:ext uri="{FF2B5EF4-FFF2-40B4-BE49-F238E27FC236}">
                <a16:creationId xmlns:a16="http://schemas.microsoft.com/office/drawing/2014/main" id="{68ADD101-9BE2-54CE-6A48-339A142D651F}"/>
              </a:ext>
            </a:extLst>
          </p:cNvPr>
          <p:cNvSpPr/>
          <p:nvPr/>
        </p:nvSpPr>
        <p:spPr>
          <a:xfrm rot="1593419">
            <a:off x="9688669" y="3780191"/>
            <a:ext cx="1941448" cy="1569660"/>
          </a:xfrm>
          <a:prstGeom prst="down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Referring to Mgmt. Let Date</a:t>
            </a:r>
          </a:p>
        </p:txBody>
      </p:sp>
    </p:spTree>
    <p:extLst>
      <p:ext uri="{BB962C8B-B14F-4D97-AF65-F5344CB8AC3E}">
        <p14:creationId xmlns:p14="http://schemas.microsoft.com/office/powerpoint/2010/main" val="2548253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0"/>
                            </p:stCondLst>
                            <p:childTnLst>
                              <p:par>
                                <p:cTn id="14" presetID="10" presetClass="entr" presetSubtype="0" fill="hold" grpId="0" nodeType="afterEffect">
                                  <p:stCondLst>
                                    <p:cond delay="1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C25FC6-F6FA-A8ED-A92B-9C434E171275}"/>
              </a:ext>
            </a:extLst>
          </p:cNvPr>
          <p:cNvSpPr>
            <a:spLocks noGrp="1"/>
          </p:cNvSpPr>
          <p:nvPr>
            <p:ph type="title"/>
          </p:nvPr>
        </p:nvSpPr>
        <p:spPr>
          <a:xfrm>
            <a:off x="190854" y="277112"/>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27513" y="1583441"/>
            <a:ext cx="7098865" cy="4997448"/>
          </a:xfrm>
        </p:spPr>
        <p:txBody>
          <a:bodyPr anchor="ctr">
            <a:normAutofit/>
          </a:bodyPr>
          <a:lstStyle/>
          <a:p>
            <a:r>
              <a:rPr lang="en-US" dirty="0">
                <a:solidFill>
                  <a:srgbClr val="0070C0"/>
                </a:solidFill>
              </a:rPr>
              <a:t>What is the order of the 5 Phases of the PDP Process?</a:t>
            </a:r>
          </a:p>
          <a:p>
            <a:endParaRPr lang="en-US" dirty="0">
              <a:solidFill>
                <a:srgbClr val="0070C0"/>
              </a:solidFill>
            </a:endParaRPr>
          </a:p>
          <a:p>
            <a:pPr marL="971550" lvl="1" indent="-514350">
              <a:buAutoNum type="alphaUcPeriod"/>
            </a:pPr>
            <a:r>
              <a:rPr lang="en-US" sz="2800" dirty="0">
                <a:solidFill>
                  <a:schemeClr val="tx2"/>
                </a:solidFill>
              </a:rPr>
              <a:t>Concept, PTIP, Preliminary, Final, Let</a:t>
            </a:r>
          </a:p>
          <a:p>
            <a:pPr marL="457200" lvl="1" indent="0">
              <a:buNone/>
            </a:pPr>
            <a:endParaRPr lang="en-US" sz="2800" dirty="0">
              <a:solidFill>
                <a:schemeClr val="tx2"/>
              </a:solidFill>
            </a:endParaRPr>
          </a:p>
          <a:p>
            <a:pPr marL="457200" lvl="1" indent="0">
              <a:buNone/>
            </a:pPr>
            <a:r>
              <a:rPr lang="en-US" sz="2800" dirty="0">
                <a:solidFill>
                  <a:schemeClr val="tx2"/>
                </a:solidFill>
              </a:rPr>
              <a:t>B.   PTIP, Concept, Preliminary, ROW, Final</a:t>
            </a:r>
          </a:p>
          <a:p>
            <a:pPr marL="457200" lvl="1" indent="0">
              <a:buNone/>
            </a:pPr>
            <a:endParaRPr lang="en-US" sz="2800" dirty="0">
              <a:solidFill>
                <a:schemeClr val="tx2"/>
              </a:solidFill>
            </a:endParaRPr>
          </a:p>
          <a:p>
            <a:pPr marL="457200" lvl="1" indent="0">
              <a:buNone/>
            </a:pPr>
            <a:r>
              <a:rPr lang="en-US" sz="2800" dirty="0">
                <a:solidFill>
                  <a:schemeClr val="tx2"/>
                </a:solidFill>
              </a:rPr>
              <a:t>C.   PTIP, Concept, Preliminary, Final, Let</a:t>
            </a:r>
          </a:p>
          <a:p>
            <a:pPr marL="457200" lvl="1" indent="0">
              <a:buNone/>
            </a:pPr>
            <a:endParaRPr lang="en-US" sz="2800" dirty="0">
              <a:solidFill>
                <a:schemeClr val="tx2"/>
              </a:solidFill>
            </a:endParaRPr>
          </a:p>
          <a:p>
            <a:pPr marL="457200" lvl="1" indent="0">
              <a:buNone/>
            </a:pPr>
            <a:r>
              <a:rPr lang="en-US" sz="2800" dirty="0">
                <a:solidFill>
                  <a:schemeClr val="tx2"/>
                </a:solidFill>
              </a:rPr>
              <a:t>D.   Scope, Concept, Preliminary, Final, Let</a:t>
            </a: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Tree>
    <p:extLst>
      <p:ext uri="{BB962C8B-B14F-4D97-AF65-F5344CB8AC3E}">
        <p14:creationId xmlns:p14="http://schemas.microsoft.com/office/powerpoint/2010/main" val="380110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80420"/>
            <a:ext cx="5822102" cy="4355636"/>
          </a:xfrm>
        </p:spPr>
        <p:txBody>
          <a:bodyPr anchor="ctr">
            <a:normAutofit/>
          </a:bodyPr>
          <a:lstStyle/>
          <a:p>
            <a:pPr>
              <a:spcBef>
                <a:spcPts val="1800"/>
              </a:spcBef>
              <a:spcAft>
                <a:spcPts val="1800"/>
              </a:spcAft>
            </a:pPr>
            <a:r>
              <a:rPr lang="en-US" sz="3200" dirty="0">
                <a:solidFill>
                  <a:srgbClr val="0070C0"/>
                </a:solidFill>
              </a:rPr>
              <a:t>Does every project have all 5 phases?</a:t>
            </a:r>
          </a:p>
          <a:p>
            <a:pPr lvl="1">
              <a:spcBef>
                <a:spcPts val="1800"/>
              </a:spcBef>
              <a:spcAft>
                <a:spcPts val="1800"/>
              </a:spcAft>
            </a:pPr>
            <a:r>
              <a:rPr lang="en-US" sz="3200" dirty="0">
                <a:solidFill>
                  <a:schemeClr val="tx2"/>
                </a:solidFill>
              </a:rPr>
              <a:t>True</a:t>
            </a:r>
          </a:p>
          <a:p>
            <a:pPr lvl="1">
              <a:spcBef>
                <a:spcPts val="1800"/>
              </a:spcBef>
              <a:spcAft>
                <a:spcPts val="1800"/>
              </a:spcAft>
            </a:pPr>
            <a:r>
              <a:rPr lang="en-US" sz="3200" dirty="0">
                <a:solidFill>
                  <a:schemeClr val="tx2"/>
                </a:solidFill>
              </a:rPr>
              <a:t>False</a:t>
            </a:r>
          </a:p>
          <a:p>
            <a:pPr lvl="1"/>
            <a:endParaRPr lang="en-US" sz="32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B4DF8CCB-2371-E575-6126-94B89E6D08CA}"/>
              </a:ext>
            </a:extLst>
          </p:cNvPr>
          <p:cNvSpPr txBox="1">
            <a:spLocks/>
          </p:cNvSpPr>
          <p:nvPr/>
        </p:nvSpPr>
        <p:spPr>
          <a:xfrm>
            <a:off x="190854" y="277112"/>
            <a:ext cx="8644053" cy="1190432"/>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0070C0"/>
                </a:solidFill>
              </a:rPr>
              <a:t>     Learning Objective Review:</a:t>
            </a:r>
            <a:endParaRPr lang="en-US" sz="4800" b="1" dirty="0">
              <a:solidFill>
                <a:srgbClr val="0070C0"/>
              </a:solidFill>
            </a:endParaRPr>
          </a:p>
        </p:txBody>
      </p:sp>
    </p:spTree>
    <p:extLst>
      <p:ext uri="{BB962C8B-B14F-4D97-AF65-F5344CB8AC3E}">
        <p14:creationId xmlns:p14="http://schemas.microsoft.com/office/powerpoint/2010/main" val="24573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83AF1E8-CF57-1A75-A736-AFB73F3ACA16}"/>
              </a:ext>
            </a:extLst>
          </p:cNvPr>
          <p:cNvPicPr>
            <a:picLocks noChangeAspect="1"/>
          </p:cNvPicPr>
          <p:nvPr/>
        </p:nvPicPr>
        <p:blipFill rotWithShape="1">
          <a:blip r:embed="rId3"/>
          <a:srcRect t="17001" r="9091" b="6102"/>
          <a:stretch/>
        </p:blipFill>
        <p:spPr>
          <a:xfrm>
            <a:off x="20" y="10"/>
            <a:ext cx="12191980" cy="6857990"/>
          </a:xfrm>
          <a:prstGeom prst="rect">
            <a:avLst/>
          </a:prstGeom>
        </p:spPr>
      </p:pic>
      <p:sp>
        <p:nvSpPr>
          <p:cNvPr id="20" name="Rectangle 19">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838200" y="0"/>
            <a:ext cx="10515600" cy="1325563"/>
          </a:xfrm>
        </p:spPr>
        <p:txBody>
          <a:bodyPr vert="horz" lIns="91440" tIns="45720" rIns="91440" bIns="45720" rtlCol="0">
            <a:normAutofit/>
          </a:bodyPr>
          <a:lstStyle/>
          <a:p>
            <a:r>
              <a:rPr lang="en-US" kern="1200" dirty="0">
                <a:latin typeface="+mj-lt"/>
                <a:ea typeface="+mj-ea"/>
                <a:cs typeface="+mj-cs"/>
              </a:rPr>
              <a:t>Project Manager Milestones</a:t>
            </a:r>
          </a:p>
        </p:txBody>
      </p:sp>
      <p:sp>
        <p:nvSpPr>
          <p:cNvPr id="22" name="Rectangle 21" descr="Monthly calendar">
            <a:extLst>
              <a:ext uri="{FF2B5EF4-FFF2-40B4-BE49-F238E27FC236}">
                <a16:creationId xmlns:a16="http://schemas.microsoft.com/office/drawing/2014/main" id="{04727DD2-0ECB-11D5-A8C6-88F4B21AF7BE}"/>
              </a:ext>
            </a:extLst>
          </p:cNvPr>
          <p:cNvSpPr/>
          <p:nvPr/>
        </p:nvSpPr>
        <p:spPr>
          <a:xfrm>
            <a:off x="1293878" y="952090"/>
            <a:ext cx="1509048" cy="1266181"/>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23" name="Freeform: Shape 22">
            <a:extLst>
              <a:ext uri="{FF2B5EF4-FFF2-40B4-BE49-F238E27FC236}">
                <a16:creationId xmlns:a16="http://schemas.microsoft.com/office/drawing/2014/main" id="{A415E41F-BD38-9BB3-5AB0-16640C602F49}"/>
              </a:ext>
            </a:extLst>
          </p:cNvPr>
          <p:cNvSpPr/>
          <p:nvPr/>
        </p:nvSpPr>
        <p:spPr>
          <a:xfrm>
            <a:off x="1293878" y="2375113"/>
            <a:ext cx="4311566" cy="542649"/>
          </a:xfrm>
          <a:custGeom>
            <a:avLst/>
            <a:gdLst>
              <a:gd name="connsiteX0" fmla="*/ 0 w 4311566"/>
              <a:gd name="connsiteY0" fmla="*/ 0 h 542649"/>
              <a:gd name="connsiteX1" fmla="*/ 4311566 w 4311566"/>
              <a:gd name="connsiteY1" fmla="*/ 0 h 542649"/>
              <a:gd name="connsiteX2" fmla="*/ 4311566 w 4311566"/>
              <a:gd name="connsiteY2" fmla="*/ 542649 h 542649"/>
              <a:gd name="connsiteX3" fmla="*/ 0 w 4311566"/>
              <a:gd name="connsiteY3" fmla="*/ 542649 h 542649"/>
              <a:gd name="connsiteX4" fmla="*/ 0 w 4311566"/>
              <a:gd name="connsiteY4" fmla="*/ 0 h 542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1566" h="542649">
                <a:moveTo>
                  <a:pt x="0" y="0"/>
                </a:moveTo>
                <a:lnTo>
                  <a:pt x="4311566" y="0"/>
                </a:lnTo>
                <a:lnTo>
                  <a:pt x="4311566" y="542649"/>
                </a:lnTo>
                <a:lnTo>
                  <a:pt x="0" y="5426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155700">
              <a:lnSpc>
                <a:spcPct val="100000"/>
              </a:lnSpc>
              <a:spcBef>
                <a:spcPct val="0"/>
              </a:spcBef>
              <a:spcAft>
                <a:spcPct val="35000"/>
              </a:spcAft>
              <a:buNone/>
              <a:defRPr b="1"/>
            </a:pPr>
            <a:r>
              <a:rPr lang="en-US" sz="2600" kern="1200"/>
              <a:t>What is a milestone?</a:t>
            </a:r>
          </a:p>
        </p:txBody>
      </p:sp>
      <p:sp>
        <p:nvSpPr>
          <p:cNvPr id="24" name="Freeform: Shape 23">
            <a:extLst>
              <a:ext uri="{FF2B5EF4-FFF2-40B4-BE49-F238E27FC236}">
                <a16:creationId xmlns:a16="http://schemas.microsoft.com/office/drawing/2014/main" id="{ED0EAA97-50FF-5AB8-712D-B5B957C78700}"/>
              </a:ext>
            </a:extLst>
          </p:cNvPr>
          <p:cNvSpPr/>
          <p:nvPr/>
        </p:nvSpPr>
        <p:spPr>
          <a:xfrm>
            <a:off x="1293878" y="2990711"/>
            <a:ext cx="4311566" cy="2312716"/>
          </a:xfrm>
          <a:custGeom>
            <a:avLst/>
            <a:gdLst>
              <a:gd name="connsiteX0" fmla="*/ 0 w 4311566"/>
              <a:gd name="connsiteY0" fmla="*/ 0 h 2312716"/>
              <a:gd name="connsiteX1" fmla="*/ 4311566 w 4311566"/>
              <a:gd name="connsiteY1" fmla="*/ 0 h 2312716"/>
              <a:gd name="connsiteX2" fmla="*/ 4311566 w 4311566"/>
              <a:gd name="connsiteY2" fmla="*/ 2312716 h 2312716"/>
              <a:gd name="connsiteX3" fmla="*/ 0 w 4311566"/>
              <a:gd name="connsiteY3" fmla="*/ 2312716 h 2312716"/>
              <a:gd name="connsiteX4" fmla="*/ 0 w 4311566"/>
              <a:gd name="connsiteY4" fmla="*/ 0 h 2312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1566" h="2312716">
                <a:moveTo>
                  <a:pt x="0" y="0"/>
                </a:moveTo>
                <a:lnTo>
                  <a:pt x="4311566" y="0"/>
                </a:lnTo>
                <a:lnTo>
                  <a:pt x="4311566" y="2312716"/>
                </a:lnTo>
                <a:lnTo>
                  <a:pt x="0" y="23127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100000"/>
              </a:lnSpc>
              <a:spcBef>
                <a:spcPct val="0"/>
              </a:spcBef>
              <a:spcAft>
                <a:spcPct val="35000"/>
              </a:spcAft>
              <a:buNone/>
            </a:pPr>
            <a:r>
              <a:rPr lang="en-US" sz="2800" kern="1200" dirty="0"/>
              <a:t>It is a </a:t>
            </a:r>
            <a:r>
              <a:rPr lang="en-US" sz="2800" b="1" kern="1200" dirty="0">
                <a:solidFill>
                  <a:srgbClr val="00B050"/>
                </a:solidFill>
              </a:rPr>
              <a:t>project planning tool </a:t>
            </a:r>
            <a:r>
              <a:rPr lang="en-US" sz="2800" kern="1200" dirty="0"/>
              <a:t>that is used to mark a point in a project schedule.  </a:t>
            </a:r>
          </a:p>
          <a:p>
            <a:pPr marL="0" lvl="0" indent="0" algn="l" defTabSz="1244600">
              <a:lnSpc>
                <a:spcPct val="100000"/>
              </a:lnSpc>
              <a:spcBef>
                <a:spcPct val="0"/>
              </a:spcBef>
              <a:spcAft>
                <a:spcPct val="35000"/>
              </a:spcAft>
              <a:buNone/>
            </a:pPr>
            <a:r>
              <a:rPr lang="en-US" sz="2800" kern="1200" dirty="0"/>
              <a:t>For OPD, it marks the </a:t>
            </a:r>
            <a:r>
              <a:rPr lang="en-US" sz="2800" b="1" kern="1200" dirty="0">
                <a:solidFill>
                  <a:srgbClr val="00B050"/>
                </a:solidFill>
              </a:rPr>
              <a:t>completion of a major phase project deliverable</a:t>
            </a:r>
            <a:r>
              <a:rPr lang="en-US" sz="2800" kern="1200" dirty="0"/>
              <a:t>. </a:t>
            </a:r>
          </a:p>
        </p:txBody>
      </p:sp>
      <p:sp>
        <p:nvSpPr>
          <p:cNvPr id="25" name="Rectangle 24" descr="Daily Calendar">
            <a:extLst>
              <a:ext uri="{FF2B5EF4-FFF2-40B4-BE49-F238E27FC236}">
                <a16:creationId xmlns:a16="http://schemas.microsoft.com/office/drawing/2014/main" id="{2B67C103-4473-0CBB-6189-27529E2B996C}"/>
              </a:ext>
            </a:extLst>
          </p:cNvPr>
          <p:cNvSpPr/>
          <p:nvPr/>
        </p:nvSpPr>
        <p:spPr>
          <a:xfrm>
            <a:off x="6627006" y="952090"/>
            <a:ext cx="1509048" cy="1266181"/>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26" name="Freeform: Shape 25">
            <a:extLst>
              <a:ext uri="{FF2B5EF4-FFF2-40B4-BE49-F238E27FC236}">
                <a16:creationId xmlns:a16="http://schemas.microsoft.com/office/drawing/2014/main" id="{77F4D2EE-41A9-D131-5AFD-013891D9B799}"/>
              </a:ext>
            </a:extLst>
          </p:cNvPr>
          <p:cNvSpPr/>
          <p:nvPr/>
        </p:nvSpPr>
        <p:spPr>
          <a:xfrm>
            <a:off x="6627006" y="2375113"/>
            <a:ext cx="4311566" cy="542649"/>
          </a:xfrm>
          <a:custGeom>
            <a:avLst/>
            <a:gdLst>
              <a:gd name="connsiteX0" fmla="*/ 0 w 4311566"/>
              <a:gd name="connsiteY0" fmla="*/ 0 h 542649"/>
              <a:gd name="connsiteX1" fmla="*/ 4311566 w 4311566"/>
              <a:gd name="connsiteY1" fmla="*/ 0 h 542649"/>
              <a:gd name="connsiteX2" fmla="*/ 4311566 w 4311566"/>
              <a:gd name="connsiteY2" fmla="*/ 542649 h 542649"/>
              <a:gd name="connsiteX3" fmla="*/ 0 w 4311566"/>
              <a:gd name="connsiteY3" fmla="*/ 542649 h 542649"/>
              <a:gd name="connsiteX4" fmla="*/ 0 w 4311566"/>
              <a:gd name="connsiteY4" fmla="*/ 0 h 5426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1566" h="542649">
                <a:moveTo>
                  <a:pt x="0" y="0"/>
                </a:moveTo>
                <a:lnTo>
                  <a:pt x="4311566" y="0"/>
                </a:lnTo>
                <a:lnTo>
                  <a:pt x="4311566" y="542649"/>
                </a:lnTo>
                <a:lnTo>
                  <a:pt x="0" y="5426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155700">
              <a:lnSpc>
                <a:spcPct val="100000"/>
              </a:lnSpc>
              <a:spcBef>
                <a:spcPct val="0"/>
              </a:spcBef>
              <a:spcAft>
                <a:spcPct val="35000"/>
              </a:spcAft>
              <a:buNone/>
              <a:defRPr b="1"/>
            </a:pPr>
            <a:r>
              <a:rPr lang="en-US" sz="2600" kern="1200"/>
              <a:t>Why is a milestone important?</a:t>
            </a:r>
          </a:p>
        </p:txBody>
      </p:sp>
      <p:sp>
        <p:nvSpPr>
          <p:cNvPr id="27" name="Freeform: Shape 26">
            <a:extLst>
              <a:ext uri="{FF2B5EF4-FFF2-40B4-BE49-F238E27FC236}">
                <a16:creationId xmlns:a16="http://schemas.microsoft.com/office/drawing/2014/main" id="{6427AD17-D37F-514C-B453-B02B47E8F0A4}"/>
              </a:ext>
            </a:extLst>
          </p:cNvPr>
          <p:cNvSpPr/>
          <p:nvPr/>
        </p:nvSpPr>
        <p:spPr>
          <a:xfrm>
            <a:off x="6662382" y="2981530"/>
            <a:ext cx="4845640" cy="2312716"/>
          </a:xfrm>
          <a:custGeom>
            <a:avLst/>
            <a:gdLst>
              <a:gd name="connsiteX0" fmla="*/ 0 w 4845640"/>
              <a:gd name="connsiteY0" fmla="*/ 0 h 2312716"/>
              <a:gd name="connsiteX1" fmla="*/ 4845640 w 4845640"/>
              <a:gd name="connsiteY1" fmla="*/ 0 h 2312716"/>
              <a:gd name="connsiteX2" fmla="*/ 4845640 w 4845640"/>
              <a:gd name="connsiteY2" fmla="*/ 2312716 h 2312716"/>
              <a:gd name="connsiteX3" fmla="*/ 0 w 4845640"/>
              <a:gd name="connsiteY3" fmla="*/ 2312716 h 2312716"/>
              <a:gd name="connsiteX4" fmla="*/ 0 w 4845640"/>
              <a:gd name="connsiteY4" fmla="*/ 0 h 2312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45640" h="2312716">
                <a:moveTo>
                  <a:pt x="0" y="0"/>
                </a:moveTo>
                <a:lnTo>
                  <a:pt x="4845640" y="0"/>
                </a:lnTo>
                <a:lnTo>
                  <a:pt x="4845640" y="2312716"/>
                </a:lnTo>
                <a:lnTo>
                  <a:pt x="0" y="23127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1244600">
              <a:lnSpc>
                <a:spcPct val="100000"/>
              </a:lnSpc>
              <a:spcBef>
                <a:spcPct val="0"/>
              </a:spcBef>
              <a:spcAft>
                <a:spcPct val="35000"/>
              </a:spcAft>
              <a:buNone/>
            </a:pPr>
            <a:r>
              <a:rPr lang="en-US" sz="2800" kern="1200" dirty="0"/>
              <a:t>By making a milestone on schedule, it helps to </a:t>
            </a:r>
            <a:r>
              <a:rPr lang="en-US" sz="2800" b="1" kern="1200" dirty="0">
                <a:solidFill>
                  <a:srgbClr val="00B050"/>
                </a:solidFill>
              </a:rPr>
              <a:t>ensure</a:t>
            </a:r>
            <a:r>
              <a:rPr lang="en-US" sz="2800" kern="1200" dirty="0"/>
              <a:t> that a project will be </a:t>
            </a:r>
            <a:r>
              <a:rPr lang="en-US" sz="2800" b="1" kern="1200" dirty="0">
                <a:solidFill>
                  <a:srgbClr val="00B050"/>
                </a:solidFill>
              </a:rPr>
              <a:t>delivered on time</a:t>
            </a:r>
            <a:r>
              <a:rPr lang="en-US" sz="2800" kern="1200" dirty="0"/>
              <a:t>. </a:t>
            </a:r>
          </a:p>
          <a:p>
            <a:pPr marL="0" lvl="0" indent="0" algn="l" defTabSz="1244600">
              <a:lnSpc>
                <a:spcPct val="100000"/>
              </a:lnSpc>
              <a:spcBef>
                <a:spcPct val="0"/>
              </a:spcBef>
              <a:spcAft>
                <a:spcPct val="35000"/>
              </a:spcAft>
              <a:buNone/>
            </a:pPr>
            <a:r>
              <a:rPr lang="en-US" sz="2800" kern="1200" dirty="0"/>
              <a:t>For OPD, it ensures that the design phases are on schedule, which will translate to the</a:t>
            </a:r>
            <a:r>
              <a:rPr lang="en-US" sz="2800" b="1" kern="1200" dirty="0"/>
              <a:t> </a:t>
            </a:r>
            <a:r>
              <a:rPr lang="en-US" sz="2800" b="1" kern="1200" dirty="0">
                <a:solidFill>
                  <a:srgbClr val="00B050"/>
                </a:solidFill>
              </a:rPr>
              <a:t>Let date being on schedule</a:t>
            </a:r>
            <a:r>
              <a:rPr lang="en-US" sz="2800" kern="1200" dirty="0"/>
              <a:t>. </a:t>
            </a:r>
          </a:p>
        </p:txBody>
      </p:sp>
    </p:spTree>
    <p:extLst>
      <p:ext uri="{BB962C8B-B14F-4D97-AF65-F5344CB8AC3E}">
        <p14:creationId xmlns:p14="http://schemas.microsoft.com/office/powerpoint/2010/main" val="2671353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5"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5400" kern="1200">
                <a:solidFill>
                  <a:schemeClr val="tx1"/>
                </a:solidFill>
                <a:latin typeface="+mj-lt"/>
                <a:ea typeface="+mj-ea"/>
                <a:cs typeface="+mj-cs"/>
              </a:rPr>
              <a:t>Project Manager Milestones</a:t>
            </a:r>
          </a:p>
        </p:txBody>
      </p:sp>
      <p:sp>
        <p:nvSpPr>
          <p:cNvPr id="12"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8DA648F-816C-9B08-549C-2E49C3A1B369}"/>
              </a:ext>
            </a:extLst>
          </p:cNvPr>
          <p:cNvSpPr/>
          <p:nvPr/>
        </p:nvSpPr>
        <p:spPr>
          <a:xfrm>
            <a:off x="4648018" y="1252216"/>
            <a:ext cx="6900512" cy="1430105"/>
          </a:xfrm>
          <a:custGeom>
            <a:avLst/>
            <a:gdLst>
              <a:gd name="connsiteX0" fmla="*/ 0 w 6900512"/>
              <a:gd name="connsiteY0" fmla="*/ 238356 h 1430105"/>
              <a:gd name="connsiteX1" fmla="*/ 238356 w 6900512"/>
              <a:gd name="connsiteY1" fmla="*/ 0 h 1430105"/>
              <a:gd name="connsiteX2" fmla="*/ 6662156 w 6900512"/>
              <a:gd name="connsiteY2" fmla="*/ 0 h 1430105"/>
              <a:gd name="connsiteX3" fmla="*/ 6900512 w 6900512"/>
              <a:gd name="connsiteY3" fmla="*/ 238356 h 1430105"/>
              <a:gd name="connsiteX4" fmla="*/ 6900512 w 6900512"/>
              <a:gd name="connsiteY4" fmla="*/ 1191749 h 1430105"/>
              <a:gd name="connsiteX5" fmla="*/ 6662156 w 6900512"/>
              <a:gd name="connsiteY5" fmla="*/ 1430105 h 1430105"/>
              <a:gd name="connsiteX6" fmla="*/ 238356 w 6900512"/>
              <a:gd name="connsiteY6" fmla="*/ 1430105 h 1430105"/>
              <a:gd name="connsiteX7" fmla="*/ 0 w 6900512"/>
              <a:gd name="connsiteY7" fmla="*/ 1191749 h 1430105"/>
              <a:gd name="connsiteX8" fmla="*/ 0 w 6900512"/>
              <a:gd name="connsiteY8" fmla="*/ 238356 h 143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0512" h="1430105">
                <a:moveTo>
                  <a:pt x="0" y="238356"/>
                </a:moveTo>
                <a:cubicBezTo>
                  <a:pt x="0" y="106716"/>
                  <a:pt x="106716" y="0"/>
                  <a:pt x="238356" y="0"/>
                </a:cubicBezTo>
                <a:lnTo>
                  <a:pt x="6662156" y="0"/>
                </a:lnTo>
                <a:cubicBezTo>
                  <a:pt x="6793796" y="0"/>
                  <a:pt x="6900512" y="106716"/>
                  <a:pt x="6900512" y="238356"/>
                </a:cubicBezTo>
                <a:lnTo>
                  <a:pt x="6900512" y="1191749"/>
                </a:lnTo>
                <a:cubicBezTo>
                  <a:pt x="6900512" y="1323389"/>
                  <a:pt x="6793796" y="1430105"/>
                  <a:pt x="6662156" y="1430105"/>
                </a:cubicBezTo>
                <a:lnTo>
                  <a:pt x="238356" y="1430105"/>
                </a:lnTo>
                <a:cubicBezTo>
                  <a:pt x="106716" y="1430105"/>
                  <a:pt x="0" y="1323389"/>
                  <a:pt x="0" y="1191749"/>
                </a:cubicBezTo>
                <a:lnTo>
                  <a:pt x="0" y="23835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06972" tIns="206972" rIns="206972" bIns="206972" numCol="1" spcCol="1270" anchor="ctr" anchorCtr="0">
            <a:noAutofit/>
          </a:bodyPr>
          <a:lstStyle/>
          <a:p>
            <a:pPr marL="0" lvl="0" indent="0" algn="l" defTabSz="1600200">
              <a:lnSpc>
                <a:spcPct val="90000"/>
              </a:lnSpc>
              <a:spcBef>
                <a:spcPct val="0"/>
              </a:spcBef>
              <a:spcAft>
                <a:spcPct val="35000"/>
              </a:spcAft>
              <a:buNone/>
            </a:pPr>
            <a:r>
              <a:rPr lang="en-US" sz="3600" kern="1200"/>
              <a:t>OPD PMs have 3 milestones:</a:t>
            </a:r>
          </a:p>
        </p:txBody>
      </p:sp>
      <p:sp>
        <p:nvSpPr>
          <p:cNvPr id="15" name="Freeform: Shape 14">
            <a:extLst>
              <a:ext uri="{FF2B5EF4-FFF2-40B4-BE49-F238E27FC236}">
                <a16:creationId xmlns:a16="http://schemas.microsoft.com/office/drawing/2014/main" id="{AE25DE89-0FF4-18BF-BF4F-4D9BFE82DF38}"/>
              </a:ext>
            </a:extLst>
          </p:cNvPr>
          <p:cNvSpPr/>
          <p:nvPr/>
        </p:nvSpPr>
        <p:spPr>
          <a:xfrm>
            <a:off x="4648018" y="2682322"/>
            <a:ext cx="6900512" cy="1453140"/>
          </a:xfrm>
          <a:custGeom>
            <a:avLst/>
            <a:gdLst>
              <a:gd name="connsiteX0" fmla="*/ 0 w 6900512"/>
              <a:gd name="connsiteY0" fmla="*/ 0 h 1453140"/>
              <a:gd name="connsiteX1" fmla="*/ 6900512 w 6900512"/>
              <a:gd name="connsiteY1" fmla="*/ 0 h 1453140"/>
              <a:gd name="connsiteX2" fmla="*/ 6900512 w 6900512"/>
              <a:gd name="connsiteY2" fmla="*/ 1453140 h 1453140"/>
              <a:gd name="connsiteX3" fmla="*/ 0 w 6900512"/>
              <a:gd name="connsiteY3" fmla="*/ 1453140 h 1453140"/>
              <a:gd name="connsiteX4" fmla="*/ 0 w 6900512"/>
              <a:gd name="connsiteY4" fmla="*/ 0 h 1453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1453140">
                <a:moveTo>
                  <a:pt x="0" y="0"/>
                </a:moveTo>
                <a:lnTo>
                  <a:pt x="6900512" y="0"/>
                </a:lnTo>
                <a:lnTo>
                  <a:pt x="6900512" y="1453140"/>
                </a:lnTo>
                <a:lnTo>
                  <a:pt x="0" y="14531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19091"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US" sz="2800" kern="1200" dirty="0"/>
              <a:t>PM submit Concept Report</a:t>
            </a:r>
          </a:p>
          <a:p>
            <a:pPr marL="285750" lvl="1" indent="-285750" algn="l" defTabSz="1244600">
              <a:lnSpc>
                <a:spcPct val="90000"/>
              </a:lnSpc>
              <a:spcBef>
                <a:spcPct val="0"/>
              </a:spcBef>
              <a:spcAft>
                <a:spcPct val="20000"/>
              </a:spcAft>
              <a:buChar char="•"/>
            </a:pPr>
            <a:r>
              <a:rPr lang="en-US" sz="2800" kern="1200" dirty="0"/>
              <a:t>PM request PFPR</a:t>
            </a:r>
          </a:p>
          <a:p>
            <a:pPr marL="285750" lvl="1" indent="-285750" algn="l" defTabSz="1244600">
              <a:lnSpc>
                <a:spcPct val="90000"/>
              </a:lnSpc>
              <a:spcBef>
                <a:spcPct val="0"/>
              </a:spcBef>
              <a:spcAft>
                <a:spcPct val="20000"/>
              </a:spcAft>
              <a:buChar char="•"/>
            </a:pPr>
            <a:r>
              <a:rPr lang="en-US" sz="2800" kern="1200" dirty="0"/>
              <a:t>PM request FFPR</a:t>
            </a:r>
          </a:p>
        </p:txBody>
      </p:sp>
      <p:sp>
        <p:nvSpPr>
          <p:cNvPr id="16" name="Freeform: Shape 15">
            <a:extLst>
              <a:ext uri="{FF2B5EF4-FFF2-40B4-BE49-F238E27FC236}">
                <a16:creationId xmlns:a16="http://schemas.microsoft.com/office/drawing/2014/main" id="{5A7F34FC-27CD-C0FF-E895-5538DFC4E0F1}"/>
              </a:ext>
            </a:extLst>
          </p:cNvPr>
          <p:cNvSpPr/>
          <p:nvPr/>
        </p:nvSpPr>
        <p:spPr>
          <a:xfrm>
            <a:off x="4648018" y="4135462"/>
            <a:ext cx="6900512" cy="1430105"/>
          </a:xfrm>
          <a:custGeom>
            <a:avLst/>
            <a:gdLst>
              <a:gd name="connsiteX0" fmla="*/ 0 w 6900512"/>
              <a:gd name="connsiteY0" fmla="*/ 238356 h 1430105"/>
              <a:gd name="connsiteX1" fmla="*/ 238356 w 6900512"/>
              <a:gd name="connsiteY1" fmla="*/ 0 h 1430105"/>
              <a:gd name="connsiteX2" fmla="*/ 6662156 w 6900512"/>
              <a:gd name="connsiteY2" fmla="*/ 0 h 1430105"/>
              <a:gd name="connsiteX3" fmla="*/ 6900512 w 6900512"/>
              <a:gd name="connsiteY3" fmla="*/ 238356 h 1430105"/>
              <a:gd name="connsiteX4" fmla="*/ 6900512 w 6900512"/>
              <a:gd name="connsiteY4" fmla="*/ 1191749 h 1430105"/>
              <a:gd name="connsiteX5" fmla="*/ 6662156 w 6900512"/>
              <a:gd name="connsiteY5" fmla="*/ 1430105 h 1430105"/>
              <a:gd name="connsiteX6" fmla="*/ 238356 w 6900512"/>
              <a:gd name="connsiteY6" fmla="*/ 1430105 h 1430105"/>
              <a:gd name="connsiteX7" fmla="*/ 0 w 6900512"/>
              <a:gd name="connsiteY7" fmla="*/ 1191749 h 1430105"/>
              <a:gd name="connsiteX8" fmla="*/ 0 w 6900512"/>
              <a:gd name="connsiteY8" fmla="*/ 238356 h 1430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0512" h="1430105">
                <a:moveTo>
                  <a:pt x="0" y="238356"/>
                </a:moveTo>
                <a:cubicBezTo>
                  <a:pt x="0" y="106716"/>
                  <a:pt x="106716" y="0"/>
                  <a:pt x="238356" y="0"/>
                </a:cubicBezTo>
                <a:lnTo>
                  <a:pt x="6662156" y="0"/>
                </a:lnTo>
                <a:cubicBezTo>
                  <a:pt x="6793796" y="0"/>
                  <a:pt x="6900512" y="106716"/>
                  <a:pt x="6900512" y="238356"/>
                </a:cubicBezTo>
                <a:lnTo>
                  <a:pt x="6900512" y="1191749"/>
                </a:lnTo>
                <a:cubicBezTo>
                  <a:pt x="6900512" y="1323389"/>
                  <a:pt x="6793796" y="1430105"/>
                  <a:pt x="6662156" y="1430105"/>
                </a:cubicBezTo>
                <a:lnTo>
                  <a:pt x="238356" y="1430105"/>
                </a:lnTo>
                <a:cubicBezTo>
                  <a:pt x="106716" y="1430105"/>
                  <a:pt x="0" y="1323389"/>
                  <a:pt x="0" y="1191749"/>
                </a:cubicBezTo>
                <a:lnTo>
                  <a:pt x="0" y="238356"/>
                </a:lnTo>
                <a:close/>
              </a:path>
            </a:pathLst>
          </a:custGeom>
        </p:spPr>
        <p:style>
          <a:lnRef idx="2">
            <a:schemeClr val="lt1">
              <a:hueOff val="0"/>
              <a:satOff val="0"/>
              <a:lumOff val="0"/>
              <a:alphaOff val="0"/>
            </a:schemeClr>
          </a:lnRef>
          <a:fillRef idx="1">
            <a:schemeClr val="accent5">
              <a:hueOff val="-6758543"/>
              <a:satOff val="-17419"/>
              <a:lumOff val="-11765"/>
              <a:alphaOff val="0"/>
            </a:schemeClr>
          </a:fillRef>
          <a:effectRef idx="0">
            <a:schemeClr val="accent5">
              <a:hueOff val="-6758543"/>
              <a:satOff val="-17419"/>
              <a:lumOff val="-11765"/>
              <a:alphaOff val="0"/>
            </a:schemeClr>
          </a:effectRef>
          <a:fontRef idx="minor">
            <a:schemeClr val="lt1"/>
          </a:fontRef>
        </p:style>
        <p:txBody>
          <a:bodyPr spcFirstLastPara="0" vert="horz" wrap="square" lIns="206972" tIns="206972" rIns="206972" bIns="206972" numCol="1" spcCol="1270" anchor="ctr" anchorCtr="0">
            <a:noAutofit/>
          </a:bodyPr>
          <a:lstStyle/>
          <a:p>
            <a:pPr marL="0" lvl="0" indent="0" algn="l" defTabSz="1600200">
              <a:lnSpc>
                <a:spcPct val="90000"/>
              </a:lnSpc>
              <a:spcBef>
                <a:spcPct val="0"/>
              </a:spcBef>
              <a:spcAft>
                <a:spcPct val="35000"/>
              </a:spcAft>
              <a:buNone/>
            </a:pPr>
            <a:r>
              <a:rPr lang="en-US" sz="3600" kern="1200" dirty="0"/>
              <a:t>All milestones must be submitted no later than the P6 baseline date.</a:t>
            </a:r>
          </a:p>
        </p:txBody>
      </p:sp>
    </p:spTree>
    <p:extLst>
      <p:ext uri="{BB962C8B-B14F-4D97-AF65-F5344CB8AC3E}">
        <p14:creationId xmlns:p14="http://schemas.microsoft.com/office/powerpoint/2010/main" val="173850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57006"/>
            <a:ext cx="5822102" cy="4379050"/>
          </a:xfrm>
        </p:spPr>
        <p:txBody>
          <a:bodyPr anchor="ctr">
            <a:noAutofit/>
          </a:bodyPr>
          <a:lstStyle/>
          <a:p>
            <a:r>
              <a:rPr lang="en-US" sz="3200" dirty="0">
                <a:solidFill>
                  <a:srgbClr val="0070C0"/>
                </a:solidFill>
              </a:rPr>
              <a:t>Which is NOT one of the 3 PM Milestones?</a:t>
            </a:r>
          </a:p>
          <a:p>
            <a:pPr marL="0" indent="0">
              <a:buNone/>
            </a:pPr>
            <a:endParaRPr lang="en-US" sz="3200" dirty="0">
              <a:solidFill>
                <a:srgbClr val="0070C0"/>
              </a:solidFill>
            </a:endParaRPr>
          </a:p>
          <a:p>
            <a:pPr marL="971550" lvl="1" indent="-514350">
              <a:buAutoNum type="alphaUcPeriod"/>
            </a:pPr>
            <a:r>
              <a:rPr lang="en-US" sz="3200" dirty="0">
                <a:solidFill>
                  <a:schemeClr val="tx2"/>
                </a:solidFill>
              </a:rPr>
              <a:t>PM submit CR</a:t>
            </a:r>
          </a:p>
          <a:p>
            <a:pPr marL="971550" lvl="1" indent="-514350">
              <a:buAutoNum type="alphaUcPeriod"/>
            </a:pPr>
            <a:endParaRPr lang="en-US" sz="3200" dirty="0">
              <a:solidFill>
                <a:schemeClr val="tx2"/>
              </a:solidFill>
            </a:endParaRPr>
          </a:p>
          <a:p>
            <a:pPr marL="971550" lvl="1" indent="-514350">
              <a:buAutoNum type="alphaUcPeriod"/>
            </a:pPr>
            <a:r>
              <a:rPr lang="en-US" sz="3200" dirty="0">
                <a:solidFill>
                  <a:schemeClr val="tx2"/>
                </a:solidFill>
              </a:rPr>
              <a:t>PM request Scoping</a:t>
            </a:r>
          </a:p>
          <a:p>
            <a:pPr marL="971550" lvl="1" indent="-514350">
              <a:buAutoNum type="alphaUcPeriod"/>
            </a:pPr>
            <a:endParaRPr lang="en-US" sz="3200" dirty="0">
              <a:solidFill>
                <a:schemeClr val="tx2"/>
              </a:solidFill>
            </a:endParaRPr>
          </a:p>
          <a:p>
            <a:pPr marL="971550" lvl="1" indent="-514350">
              <a:buAutoNum type="alphaUcPeriod" startAt="3"/>
            </a:pPr>
            <a:r>
              <a:rPr lang="en-US" sz="3200" dirty="0">
                <a:solidFill>
                  <a:schemeClr val="tx2"/>
                </a:solidFill>
              </a:rPr>
              <a:t>PM request PFPR</a:t>
            </a:r>
          </a:p>
          <a:p>
            <a:pPr marL="971550" lvl="1" indent="-514350">
              <a:buAutoNum type="alphaUcPeriod" startAt="3"/>
            </a:pPr>
            <a:endParaRPr lang="en-US" sz="3200" dirty="0">
              <a:solidFill>
                <a:schemeClr val="tx2"/>
              </a:solidFill>
            </a:endParaRPr>
          </a:p>
          <a:p>
            <a:pPr marL="457200" lvl="1" indent="0">
              <a:buNone/>
            </a:pPr>
            <a:r>
              <a:rPr lang="en-US" sz="3200" dirty="0">
                <a:solidFill>
                  <a:schemeClr val="tx2"/>
                </a:solidFill>
              </a:rPr>
              <a:t>D.   PM request FFPR</a:t>
            </a:r>
          </a:p>
          <a:p>
            <a:pPr lvl="1"/>
            <a:endParaRPr lang="en-US" sz="32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C205969B-0DE9-2187-11F4-E0A0BDC25831}"/>
              </a:ext>
            </a:extLst>
          </p:cNvPr>
          <p:cNvSpPr txBox="1">
            <a:spLocks/>
          </p:cNvSpPr>
          <p:nvPr/>
        </p:nvSpPr>
        <p:spPr>
          <a:xfrm>
            <a:off x="190854" y="277112"/>
            <a:ext cx="8644053" cy="1190432"/>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0070C0"/>
                </a:solidFill>
              </a:rPr>
              <a:t>     Learning Objective Review:</a:t>
            </a:r>
            <a:endParaRPr lang="en-US" sz="4800" b="1" dirty="0">
              <a:solidFill>
                <a:srgbClr val="0070C0"/>
              </a:solidFill>
            </a:endParaRPr>
          </a:p>
        </p:txBody>
      </p:sp>
    </p:spTree>
    <p:extLst>
      <p:ext uri="{BB962C8B-B14F-4D97-AF65-F5344CB8AC3E}">
        <p14:creationId xmlns:p14="http://schemas.microsoft.com/office/powerpoint/2010/main" val="275812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98DED6BC-9A3E-48D4-AD7C-A56D63F54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6B6E033A-DB2E-49B8-B600-B38E0C280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235" y="1371600"/>
            <a:ext cx="4529312" cy="3589977"/>
          </a:xfrm>
          <a:custGeom>
            <a:avLst/>
            <a:gdLst>
              <a:gd name="connsiteX0" fmla="*/ 5462602 w 5470628"/>
              <a:gd name="connsiteY0" fmla="*/ 1413608 h 3193741"/>
              <a:gd name="connsiteX1" fmla="*/ 5465724 w 5470628"/>
              <a:gd name="connsiteY1" fmla="*/ 1421881 h 3193741"/>
              <a:gd name="connsiteX2" fmla="*/ 5465025 w 5470628"/>
              <a:gd name="connsiteY2" fmla="*/ 1466556 h 3193741"/>
              <a:gd name="connsiteX3" fmla="*/ 5463208 w 5470628"/>
              <a:gd name="connsiteY3" fmla="*/ 1466226 h 3193741"/>
              <a:gd name="connsiteX4" fmla="*/ 5463242 w 5470628"/>
              <a:gd name="connsiteY4" fmla="*/ 1451866 h 3193741"/>
              <a:gd name="connsiteX5" fmla="*/ 5462894 w 5470628"/>
              <a:gd name="connsiteY5" fmla="*/ 1423194 h 3193741"/>
              <a:gd name="connsiteX6" fmla="*/ 5461417 w 5470628"/>
              <a:gd name="connsiteY6" fmla="*/ 1391849 h 3193741"/>
              <a:gd name="connsiteX7" fmla="*/ 5462246 w 5470628"/>
              <a:gd name="connsiteY7" fmla="*/ 1401944 h 3193741"/>
              <a:gd name="connsiteX8" fmla="*/ 5462602 w 5470628"/>
              <a:gd name="connsiteY8" fmla="*/ 1413608 h 3193741"/>
              <a:gd name="connsiteX9" fmla="*/ 5459078 w 5470628"/>
              <a:gd name="connsiteY9" fmla="*/ 1404268 h 3193741"/>
              <a:gd name="connsiteX10" fmla="*/ 5460137 w 5470628"/>
              <a:gd name="connsiteY10" fmla="*/ 1393780 h 3193741"/>
              <a:gd name="connsiteX11" fmla="*/ 5461417 w 5470628"/>
              <a:gd name="connsiteY11" fmla="*/ 1391849 h 3193741"/>
              <a:gd name="connsiteX12" fmla="*/ 614271 w 5470628"/>
              <a:gd name="connsiteY12" fmla="*/ 1052206 h 3193741"/>
              <a:gd name="connsiteX13" fmla="*/ 611497 w 5470628"/>
              <a:gd name="connsiteY13" fmla="*/ 1055389 h 3193741"/>
              <a:gd name="connsiteX14" fmla="*/ 630277 w 5470628"/>
              <a:gd name="connsiteY14" fmla="*/ 1065215 h 3193741"/>
              <a:gd name="connsiteX15" fmla="*/ 651856 w 5470628"/>
              <a:gd name="connsiteY15" fmla="*/ 1067584 h 3193741"/>
              <a:gd name="connsiteX16" fmla="*/ 614271 w 5470628"/>
              <a:gd name="connsiteY16" fmla="*/ 1052206 h 3193741"/>
              <a:gd name="connsiteX17" fmla="*/ 810628 w 5470628"/>
              <a:gd name="connsiteY17" fmla="*/ 695550 h 3193741"/>
              <a:gd name="connsiteX18" fmla="*/ 1033084 w 5470628"/>
              <a:gd name="connsiteY18" fmla="*/ 791270 h 3193741"/>
              <a:gd name="connsiteX19" fmla="*/ 1036153 w 5470628"/>
              <a:gd name="connsiteY19" fmla="*/ 788050 h 3193741"/>
              <a:gd name="connsiteX20" fmla="*/ 810628 w 5470628"/>
              <a:gd name="connsiteY20" fmla="*/ 695550 h 3193741"/>
              <a:gd name="connsiteX21" fmla="*/ 4850908 w 5470628"/>
              <a:gd name="connsiteY21" fmla="*/ 727 h 3193741"/>
              <a:gd name="connsiteX22" fmla="*/ 4858584 w 5470628"/>
              <a:gd name="connsiteY22" fmla="*/ 13795 h 3193741"/>
              <a:gd name="connsiteX23" fmla="*/ 4843408 w 5470628"/>
              <a:gd name="connsiteY23" fmla="*/ 37224 h 3193741"/>
              <a:gd name="connsiteX24" fmla="*/ 4871062 w 5470628"/>
              <a:gd name="connsiteY24" fmla="*/ 78954 h 3193741"/>
              <a:gd name="connsiteX25" fmla="*/ 4989038 w 5470628"/>
              <a:gd name="connsiteY25" fmla="*/ 66799 h 3193741"/>
              <a:gd name="connsiteX26" fmla="*/ 5002636 w 5470628"/>
              <a:gd name="connsiteY26" fmla="*/ 79388 h 3193741"/>
              <a:gd name="connsiteX27" fmla="*/ 5008332 w 5470628"/>
              <a:gd name="connsiteY27" fmla="*/ 140859 h 3193741"/>
              <a:gd name="connsiteX28" fmla="*/ 5014326 w 5470628"/>
              <a:gd name="connsiteY28" fmla="*/ 155555 h 3193741"/>
              <a:gd name="connsiteX29" fmla="*/ 5030704 w 5470628"/>
              <a:gd name="connsiteY29" fmla="*/ 221190 h 3193741"/>
              <a:gd name="connsiteX30" fmla="*/ 5097262 w 5470628"/>
              <a:gd name="connsiteY30" fmla="*/ 317759 h 3193741"/>
              <a:gd name="connsiteX31" fmla="*/ 5165084 w 5470628"/>
              <a:gd name="connsiteY31" fmla="*/ 373367 h 3193741"/>
              <a:gd name="connsiteX32" fmla="*/ 5174137 w 5470628"/>
              <a:gd name="connsiteY32" fmla="*/ 389353 h 3193741"/>
              <a:gd name="connsiteX33" fmla="*/ 5192507 w 5470628"/>
              <a:gd name="connsiteY33" fmla="*/ 453561 h 3193741"/>
              <a:gd name="connsiteX34" fmla="*/ 5187160 w 5470628"/>
              <a:gd name="connsiteY34" fmla="*/ 467732 h 3193741"/>
              <a:gd name="connsiteX35" fmla="*/ 5160106 w 5470628"/>
              <a:gd name="connsiteY35" fmla="*/ 486904 h 3193741"/>
              <a:gd name="connsiteX36" fmla="*/ 5138948 w 5470628"/>
              <a:gd name="connsiteY36" fmla="*/ 528614 h 3193741"/>
              <a:gd name="connsiteX37" fmla="*/ 5097016 w 5470628"/>
              <a:gd name="connsiteY37" fmla="*/ 589923 h 3193741"/>
              <a:gd name="connsiteX38" fmla="*/ 5075869 w 5470628"/>
              <a:gd name="connsiteY38" fmla="*/ 608381 h 3193741"/>
              <a:gd name="connsiteX39" fmla="*/ 5093172 w 5470628"/>
              <a:gd name="connsiteY39" fmla="*/ 618385 h 3193741"/>
              <a:gd name="connsiteX40" fmla="*/ 5153518 w 5470628"/>
              <a:gd name="connsiteY40" fmla="*/ 687474 h 3193741"/>
              <a:gd name="connsiteX41" fmla="*/ 5074984 w 5470628"/>
              <a:gd name="connsiteY41" fmla="*/ 776941 h 3193741"/>
              <a:gd name="connsiteX42" fmla="*/ 5033348 w 5470628"/>
              <a:gd name="connsiteY42" fmla="*/ 805473 h 3193741"/>
              <a:gd name="connsiteX43" fmla="*/ 5116847 w 5470628"/>
              <a:gd name="connsiteY43" fmla="*/ 803426 h 3193741"/>
              <a:gd name="connsiteX44" fmla="*/ 5147902 w 5470628"/>
              <a:gd name="connsiteY44" fmla="*/ 833118 h 3193741"/>
              <a:gd name="connsiteX45" fmla="*/ 5161665 w 5470628"/>
              <a:gd name="connsiteY45" fmla="*/ 848297 h 3193741"/>
              <a:gd name="connsiteX46" fmla="*/ 5246520 w 5470628"/>
              <a:gd name="connsiteY46" fmla="*/ 942412 h 3193741"/>
              <a:gd name="connsiteX47" fmla="*/ 5235368 w 5470628"/>
              <a:gd name="connsiteY47" fmla="*/ 972946 h 3193741"/>
              <a:gd name="connsiteX48" fmla="*/ 5113739 w 5470628"/>
              <a:gd name="connsiteY48" fmla="*/ 1128845 h 3193741"/>
              <a:gd name="connsiteX49" fmla="*/ 5255034 w 5470628"/>
              <a:gd name="connsiteY49" fmla="*/ 1151117 h 3193741"/>
              <a:gd name="connsiteX50" fmla="*/ 5267513 w 5470628"/>
              <a:gd name="connsiteY50" fmla="*/ 1216275 h 3193741"/>
              <a:gd name="connsiteX51" fmla="*/ 5343113 w 5470628"/>
              <a:gd name="connsiteY51" fmla="*/ 1281854 h 3193741"/>
              <a:gd name="connsiteX52" fmla="*/ 5452014 w 5470628"/>
              <a:gd name="connsiteY52" fmla="*/ 1385543 h 3193741"/>
              <a:gd name="connsiteX53" fmla="*/ 5459078 w 5470628"/>
              <a:gd name="connsiteY53" fmla="*/ 1404268 h 3193741"/>
              <a:gd name="connsiteX54" fmla="*/ 5458838 w 5470628"/>
              <a:gd name="connsiteY54" fmla="*/ 1406644 h 3193741"/>
              <a:gd name="connsiteX55" fmla="*/ 5455752 w 5470628"/>
              <a:gd name="connsiteY55" fmla="*/ 1450751 h 3193741"/>
              <a:gd name="connsiteX56" fmla="*/ 5454594 w 5470628"/>
              <a:gd name="connsiteY56" fmla="*/ 1464662 h 3193741"/>
              <a:gd name="connsiteX57" fmla="*/ 5447215 w 5470628"/>
              <a:gd name="connsiteY57" fmla="*/ 1463321 h 3193741"/>
              <a:gd name="connsiteX58" fmla="*/ 5433934 w 5470628"/>
              <a:gd name="connsiteY58" fmla="*/ 1458428 h 3193741"/>
              <a:gd name="connsiteX59" fmla="*/ 5424276 w 5470628"/>
              <a:gd name="connsiteY59" fmla="*/ 1477014 h 3193741"/>
              <a:gd name="connsiteX60" fmla="*/ 5444628 w 5470628"/>
              <a:gd name="connsiteY60" fmla="*/ 1511562 h 3193741"/>
              <a:gd name="connsiteX61" fmla="*/ 5453752 w 5470628"/>
              <a:gd name="connsiteY61" fmla="*/ 1474786 h 3193741"/>
              <a:gd name="connsiteX62" fmla="*/ 5454594 w 5470628"/>
              <a:gd name="connsiteY62" fmla="*/ 1464662 h 3193741"/>
              <a:gd name="connsiteX63" fmla="*/ 5463208 w 5470628"/>
              <a:gd name="connsiteY63" fmla="*/ 1466226 h 3193741"/>
              <a:gd name="connsiteX64" fmla="*/ 5463164 w 5470628"/>
              <a:gd name="connsiteY64" fmla="*/ 1484226 h 3193741"/>
              <a:gd name="connsiteX65" fmla="*/ 5456160 w 5470628"/>
              <a:gd name="connsiteY65" fmla="*/ 1575885 h 3193741"/>
              <a:gd name="connsiteX66" fmla="*/ 5345636 w 5470628"/>
              <a:gd name="connsiteY66" fmla="*/ 1714543 h 3193741"/>
              <a:gd name="connsiteX67" fmla="*/ 5251319 w 5470628"/>
              <a:gd name="connsiteY67" fmla="*/ 1775792 h 3193741"/>
              <a:gd name="connsiteX68" fmla="*/ 5043512 w 5470628"/>
              <a:gd name="connsiteY68" fmla="*/ 2027305 h 3193741"/>
              <a:gd name="connsiteX69" fmla="*/ 4978144 w 5470628"/>
              <a:gd name="connsiteY69" fmla="*/ 2108535 h 3193741"/>
              <a:gd name="connsiteX70" fmla="*/ 5031476 w 5470628"/>
              <a:gd name="connsiteY70" fmla="*/ 2128173 h 3193741"/>
              <a:gd name="connsiteX71" fmla="*/ 4937389 w 5470628"/>
              <a:gd name="connsiteY71" fmla="*/ 2216441 h 3193741"/>
              <a:gd name="connsiteX72" fmla="*/ 4826122 w 5470628"/>
              <a:gd name="connsiteY72" fmla="*/ 2315331 h 3193741"/>
              <a:gd name="connsiteX73" fmla="*/ 2544647 w 5470628"/>
              <a:gd name="connsiteY73" fmla="*/ 3190975 h 3193741"/>
              <a:gd name="connsiteX74" fmla="*/ 1328257 w 5470628"/>
              <a:gd name="connsiteY74" fmla="*/ 3153006 h 3193741"/>
              <a:gd name="connsiteX75" fmla="*/ 977943 w 5470628"/>
              <a:gd name="connsiteY75" fmla="*/ 3082502 h 3193741"/>
              <a:gd name="connsiteX76" fmla="*/ 854473 w 5470628"/>
              <a:gd name="connsiteY76" fmla="*/ 2994250 h 3193741"/>
              <a:gd name="connsiteX77" fmla="*/ 811593 w 5470628"/>
              <a:gd name="connsiteY77" fmla="*/ 2970498 h 3193741"/>
              <a:gd name="connsiteX78" fmla="*/ 707024 w 5470628"/>
              <a:gd name="connsiteY78" fmla="*/ 2945439 h 3193741"/>
              <a:gd name="connsiteX79" fmla="*/ 523487 w 5470628"/>
              <a:gd name="connsiteY79" fmla="*/ 2886053 h 3193741"/>
              <a:gd name="connsiteX80" fmla="*/ 587884 w 5470628"/>
              <a:gd name="connsiteY80" fmla="*/ 2859746 h 3193741"/>
              <a:gd name="connsiteX81" fmla="*/ 779426 w 5470628"/>
              <a:gd name="connsiteY81" fmla="*/ 2885897 h 3193741"/>
              <a:gd name="connsiteX82" fmla="*/ 917288 w 5470628"/>
              <a:gd name="connsiteY82" fmla="*/ 2882248 h 3193741"/>
              <a:gd name="connsiteX83" fmla="*/ 718684 w 5470628"/>
              <a:gd name="connsiteY83" fmla="*/ 2819941 h 3193741"/>
              <a:gd name="connsiteX84" fmla="*/ 524650 w 5470628"/>
              <a:gd name="connsiteY84" fmla="*/ 2731220 h 3193741"/>
              <a:gd name="connsiteX85" fmla="*/ 670138 w 5470628"/>
              <a:gd name="connsiteY85" fmla="*/ 2735189 h 3193741"/>
              <a:gd name="connsiteX86" fmla="*/ 675382 w 5470628"/>
              <a:gd name="connsiteY86" fmla="*/ 2719369 h 3193741"/>
              <a:gd name="connsiteX87" fmla="*/ 542021 w 5470628"/>
              <a:gd name="connsiteY87" fmla="*/ 2601946 h 3193741"/>
              <a:gd name="connsiteX88" fmla="*/ 476895 w 5470628"/>
              <a:gd name="connsiteY88" fmla="*/ 2555976 h 3193741"/>
              <a:gd name="connsiteX89" fmla="*/ 188751 w 5470628"/>
              <a:gd name="connsiteY89" fmla="*/ 2428830 h 3193741"/>
              <a:gd name="connsiteX90" fmla="*/ 456762 w 5470628"/>
              <a:gd name="connsiteY90" fmla="*/ 2468731 h 3193741"/>
              <a:gd name="connsiteX91" fmla="*/ 174514 w 5470628"/>
              <a:gd name="connsiteY91" fmla="*/ 2345378 h 3193741"/>
              <a:gd name="connsiteX92" fmla="*/ 38827 w 5470628"/>
              <a:gd name="connsiteY92" fmla="*/ 2303685 h 3193741"/>
              <a:gd name="connsiteX93" fmla="*/ 3281 w 5470628"/>
              <a:gd name="connsiteY93" fmla="*/ 2273587 h 3193741"/>
              <a:gd name="connsiteX94" fmla="*/ 61590 w 5470628"/>
              <a:gd name="connsiteY94" fmla="*/ 2259170 h 3193741"/>
              <a:gd name="connsiteX95" fmla="*/ 242291 w 5470628"/>
              <a:gd name="connsiteY95" fmla="*/ 2250569 h 3193741"/>
              <a:gd name="connsiteX96" fmla="*/ 13205 w 5470628"/>
              <a:gd name="connsiteY96" fmla="*/ 2172263 h 3193741"/>
              <a:gd name="connsiteX97" fmla="*/ 180810 w 5470628"/>
              <a:gd name="connsiteY97" fmla="*/ 2168333 h 3193741"/>
              <a:gd name="connsiteX98" fmla="*/ 226020 w 5470628"/>
              <a:gd name="connsiteY98" fmla="*/ 2121100 h 3193741"/>
              <a:gd name="connsiteX99" fmla="*/ 299145 w 5470628"/>
              <a:gd name="connsiteY99" fmla="*/ 2044862 h 3193741"/>
              <a:gd name="connsiteX100" fmla="*/ 350236 w 5470628"/>
              <a:gd name="connsiteY100" fmla="*/ 2001187 h 3193741"/>
              <a:gd name="connsiteX101" fmla="*/ 365223 w 5470628"/>
              <a:gd name="connsiteY101" fmla="*/ 1881218 h 3193741"/>
              <a:gd name="connsiteX102" fmla="*/ 310707 w 5470628"/>
              <a:gd name="connsiteY102" fmla="*/ 1758752 h 3193741"/>
              <a:gd name="connsiteX103" fmla="*/ 181659 w 5470628"/>
              <a:gd name="connsiteY103" fmla="*/ 1709137 h 3193741"/>
              <a:gd name="connsiteX104" fmla="*/ 213063 w 5470628"/>
              <a:gd name="connsiteY104" fmla="*/ 1632021 h 3193741"/>
              <a:gd name="connsiteX105" fmla="*/ 481390 w 5470628"/>
              <a:gd name="connsiteY105" fmla="*/ 1644125 h 3193741"/>
              <a:gd name="connsiteX106" fmla="*/ 68930 w 5470628"/>
              <a:gd name="connsiteY106" fmla="*/ 1457537 h 3193741"/>
              <a:gd name="connsiteX107" fmla="*/ 135138 w 5470628"/>
              <a:gd name="connsiteY107" fmla="*/ 1440976 h 3193741"/>
              <a:gd name="connsiteX108" fmla="*/ 131611 w 5470628"/>
              <a:gd name="connsiteY108" fmla="*/ 1427642 h 3193741"/>
              <a:gd name="connsiteX109" fmla="*/ 130443 w 5470628"/>
              <a:gd name="connsiteY109" fmla="*/ 1343795 h 3193741"/>
              <a:gd name="connsiteX110" fmla="*/ 138930 w 5470628"/>
              <a:gd name="connsiteY110" fmla="*/ 1304094 h 3193741"/>
              <a:gd name="connsiteX111" fmla="*/ 118409 w 5470628"/>
              <a:gd name="connsiteY111" fmla="*/ 1262212 h 3193741"/>
              <a:gd name="connsiteX112" fmla="*/ 421410 w 5470628"/>
              <a:gd name="connsiteY112" fmla="*/ 1304757 h 3193741"/>
              <a:gd name="connsiteX113" fmla="*/ 655702 w 5470628"/>
              <a:gd name="connsiteY113" fmla="*/ 1291801 h 3193741"/>
              <a:gd name="connsiteX114" fmla="*/ 648299 w 5470628"/>
              <a:gd name="connsiteY114" fmla="*/ 1287715 h 3193741"/>
              <a:gd name="connsiteX115" fmla="*/ 531027 w 5470628"/>
              <a:gd name="connsiteY115" fmla="*/ 1193967 h 3193741"/>
              <a:gd name="connsiteX116" fmla="*/ 526433 w 5470628"/>
              <a:gd name="connsiteY116" fmla="*/ 1191913 h 3193741"/>
              <a:gd name="connsiteX117" fmla="*/ 504666 w 5470628"/>
              <a:gd name="connsiteY117" fmla="*/ 1177230 h 3193741"/>
              <a:gd name="connsiteX118" fmla="*/ 482307 w 5470628"/>
              <a:gd name="connsiteY118" fmla="*/ 1162618 h 3193741"/>
              <a:gd name="connsiteX119" fmla="*/ 479029 w 5470628"/>
              <a:gd name="connsiteY119" fmla="*/ 1162540 h 3193741"/>
              <a:gd name="connsiteX120" fmla="*/ 447663 w 5470628"/>
              <a:gd name="connsiteY120" fmla="*/ 1132649 h 3193741"/>
              <a:gd name="connsiteX121" fmla="*/ 438547 w 5470628"/>
              <a:gd name="connsiteY121" fmla="*/ 1110977 h 3193741"/>
              <a:gd name="connsiteX122" fmla="*/ 405343 w 5470628"/>
              <a:gd name="connsiteY122" fmla="*/ 1089612 h 3193741"/>
              <a:gd name="connsiteX123" fmla="*/ 371373 w 5470628"/>
              <a:gd name="connsiteY123" fmla="*/ 1070238 h 3193741"/>
              <a:gd name="connsiteX124" fmla="*/ 290358 w 5470628"/>
              <a:gd name="connsiteY124" fmla="*/ 1059884 h 3193741"/>
              <a:gd name="connsiteX125" fmla="*/ 235140 w 5470628"/>
              <a:gd name="connsiteY125" fmla="*/ 1029322 h 3193741"/>
              <a:gd name="connsiteX126" fmla="*/ 300494 w 5470628"/>
              <a:gd name="connsiteY126" fmla="*/ 1032083 h 3193741"/>
              <a:gd name="connsiteX127" fmla="*/ 239661 w 5470628"/>
              <a:gd name="connsiteY127" fmla="*/ 997457 h 3193741"/>
              <a:gd name="connsiteX128" fmla="*/ 204788 w 5470628"/>
              <a:gd name="connsiteY128" fmla="*/ 959211 h 3193741"/>
              <a:gd name="connsiteX129" fmla="*/ 207583 w 5470628"/>
              <a:gd name="connsiteY129" fmla="*/ 947009 h 3193741"/>
              <a:gd name="connsiteX130" fmla="*/ 223061 w 5470628"/>
              <a:gd name="connsiteY130" fmla="*/ 947033 h 3193741"/>
              <a:gd name="connsiteX131" fmla="*/ 280015 w 5470628"/>
              <a:gd name="connsiteY131" fmla="*/ 972164 h 3193741"/>
              <a:gd name="connsiteX132" fmla="*/ 353948 w 5470628"/>
              <a:gd name="connsiteY132" fmla="*/ 1006865 h 3193741"/>
              <a:gd name="connsiteX133" fmla="*/ 240466 w 5470628"/>
              <a:gd name="connsiteY133" fmla="*/ 939943 h 3193741"/>
              <a:gd name="connsiteX134" fmla="*/ 158812 w 5470628"/>
              <a:gd name="connsiteY134" fmla="*/ 891467 h 3193741"/>
              <a:gd name="connsiteX135" fmla="*/ 139551 w 5470628"/>
              <a:gd name="connsiteY135" fmla="*/ 855364 h 3193741"/>
              <a:gd name="connsiteX136" fmla="*/ 145731 w 5470628"/>
              <a:gd name="connsiteY136" fmla="*/ 844888 h 3193741"/>
              <a:gd name="connsiteX137" fmla="*/ 158154 w 5470628"/>
              <a:gd name="connsiteY137" fmla="*/ 848366 h 3193741"/>
              <a:gd name="connsiteX138" fmla="*/ 169370 w 5470628"/>
              <a:gd name="connsiteY138" fmla="*/ 856260 h 3193741"/>
              <a:gd name="connsiteX139" fmla="*/ 288295 w 5470628"/>
              <a:gd name="connsiteY139" fmla="*/ 915169 h 3193741"/>
              <a:gd name="connsiteX140" fmla="*/ 462694 w 5470628"/>
              <a:gd name="connsiteY140" fmla="*/ 994643 h 3193741"/>
              <a:gd name="connsiteX141" fmla="*/ 531910 w 5470628"/>
              <a:gd name="connsiteY141" fmla="*/ 1006664 h 3193741"/>
              <a:gd name="connsiteX142" fmla="*/ 333940 w 5470628"/>
              <a:gd name="connsiteY142" fmla="*/ 893507 h 3193741"/>
              <a:gd name="connsiteX143" fmla="*/ 181443 w 5470628"/>
              <a:gd name="connsiteY143" fmla="*/ 746608 h 3193741"/>
              <a:gd name="connsiteX144" fmla="*/ 162678 w 5470628"/>
              <a:gd name="connsiteY144" fmla="*/ 737018 h 3193741"/>
              <a:gd name="connsiteX145" fmla="*/ 156307 w 5470628"/>
              <a:gd name="connsiteY145" fmla="*/ 730435 h 3193741"/>
              <a:gd name="connsiteX146" fmla="*/ 117227 w 5470628"/>
              <a:gd name="connsiteY146" fmla="*/ 677515 h 3193741"/>
              <a:gd name="connsiteX147" fmla="*/ 113655 w 5470628"/>
              <a:gd name="connsiteY147" fmla="*/ 663474 h 3193741"/>
              <a:gd name="connsiteX148" fmla="*/ 115226 w 5470628"/>
              <a:gd name="connsiteY148" fmla="*/ 636712 h 3193741"/>
              <a:gd name="connsiteX149" fmla="*/ 105067 w 5470628"/>
              <a:gd name="connsiteY149" fmla="*/ 622046 h 3193741"/>
              <a:gd name="connsiteX150" fmla="*/ 104113 w 5470628"/>
              <a:gd name="connsiteY150" fmla="*/ 611722 h 3193741"/>
              <a:gd name="connsiteX151" fmla="*/ 118895 w 5470628"/>
              <a:gd name="connsiteY151" fmla="*/ 610169 h 3193741"/>
              <a:gd name="connsiteX152" fmla="*/ 163095 w 5470628"/>
              <a:gd name="connsiteY152" fmla="*/ 640642 h 3193741"/>
              <a:gd name="connsiteX153" fmla="*/ 185766 w 5470628"/>
              <a:gd name="connsiteY153" fmla="*/ 641454 h 3193741"/>
              <a:gd name="connsiteX154" fmla="*/ 212892 w 5470628"/>
              <a:gd name="connsiteY154" fmla="*/ 637457 h 3193741"/>
              <a:gd name="connsiteX155" fmla="*/ 223932 w 5470628"/>
              <a:gd name="connsiteY155" fmla="*/ 647271 h 3193741"/>
              <a:gd name="connsiteX156" fmla="*/ 287167 w 5470628"/>
              <a:gd name="connsiteY156" fmla="*/ 691571 h 3193741"/>
              <a:gd name="connsiteX157" fmla="*/ 330380 w 5470628"/>
              <a:gd name="connsiteY157" fmla="*/ 692506 h 3193741"/>
              <a:gd name="connsiteX158" fmla="*/ 296172 w 5470628"/>
              <a:gd name="connsiteY158" fmla="*/ 688108 h 3193741"/>
              <a:gd name="connsiteX159" fmla="*/ 286974 w 5470628"/>
              <a:gd name="connsiteY159" fmla="*/ 674512 h 3193741"/>
              <a:gd name="connsiteX160" fmla="*/ 286166 w 5470628"/>
              <a:gd name="connsiteY160" fmla="*/ 661798 h 3193741"/>
              <a:gd name="connsiteX161" fmla="*/ 236268 w 5470628"/>
              <a:gd name="connsiteY161" fmla="*/ 635338 h 3193741"/>
              <a:gd name="connsiteX162" fmla="*/ 231734 w 5470628"/>
              <a:gd name="connsiteY162" fmla="*/ 634225 h 3193741"/>
              <a:gd name="connsiteX163" fmla="*/ 221253 w 5470628"/>
              <a:gd name="connsiteY163" fmla="*/ 623870 h 3193741"/>
              <a:gd name="connsiteX164" fmla="*/ 237564 w 5470628"/>
              <a:gd name="connsiteY164" fmla="*/ 613590 h 3193741"/>
              <a:gd name="connsiteX165" fmla="*/ 282259 w 5470628"/>
              <a:gd name="connsiteY165" fmla="*/ 619091 h 3193741"/>
              <a:gd name="connsiteX166" fmla="*/ 370630 w 5470628"/>
              <a:gd name="connsiteY166" fmla="*/ 665566 h 3193741"/>
              <a:gd name="connsiteX167" fmla="*/ 498017 w 5470628"/>
              <a:gd name="connsiteY167" fmla="*/ 740532 h 3193741"/>
              <a:gd name="connsiteX168" fmla="*/ 918036 w 5470628"/>
              <a:gd name="connsiteY168" fmla="*/ 924307 h 3193741"/>
              <a:gd name="connsiteX169" fmla="*/ 1079304 w 5470628"/>
              <a:gd name="connsiteY169" fmla="*/ 984494 h 3193741"/>
              <a:gd name="connsiteX170" fmla="*/ 1079935 w 5470628"/>
              <a:gd name="connsiteY170" fmla="*/ 980383 h 3193741"/>
              <a:gd name="connsiteX171" fmla="*/ 1079695 w 5470628"/>
              <a:gd name="connsiteY171" fmla="*/ 976616 h 3193741"/>
              <a:gd name="connsiteX172" fmla="*/ 966178 w 5470628"/>
              <a:gd name="connsiteY172" fmla="*/ 937219 h 3193741"/>
              <a:gd name="connsiteX173" fmla="*/ 720106 w 5470628"/>
              <a:gd name="connsiteY173" fmla="*/ 807112 h 3193741"/>
              <a:gd name="connsiteX174" fmla="*/ 698823 w 5470628"/>
              <a:gd name="connsiteY174" fmla="*/ 804708 h 3193741"/>
              <a:gd name="connsiteX175" fmla="*/ 664513 w 5470628"/>
              <a:gd name="connsiteY175" fmla="*/ 784663 h 3193741"/>
              <a:gd name="connsiteX176" fmla="*/ 660380 w 5470628"/>
              <a:gd name="connsiteY176" fmla="*/ 771165 h 3193741"/>
              <a:gd name="connsiteX177" fmla="*/ 584959 w 5470628"/>
              <a:gd name="connsiteY177" fmla="*/ 722409 h 3193741"/>
              <a:gd name="connsiteX178" fmla="*/ 435649 w 5470628"/>
              <a:gd name="connsiteY178" fmla="*/ 639659 h 3193741"/>
              <a:gd name="connsiteX179" fmla="*/ 404944 w 5470628"/>
              <a:gd name="connsiteY179" fmla="*/ 606128 h 3193741"/>
              <a:gd name="connsiteX180" fmla="*/ 408476 w 5470628"/>
              <a:gd name="connsiteY180" fmla="*/ 591466 h 3193741"/>
              <a:gd name="connsiteX181" fmla="*/ 425225 w 5470628"/>
              <a:gd name="connsiteY181" fmla="*/ 592759 h 3193741"/>
              <a:gd name="connsiteX182" fmla="*/ 487115 w 5470628"/>
              <a:gd name="connsiteY182" fmla="*/ 620614 h 3193741"/>
              <a:gd name="connsiteX183" fmla="*/ 550277 w 5470628"/>
              <a:gd name="connsiteY183" fmla="*/ 649738 h 3193741"/>
              <a:gd name="connsiteX184" fmla="*/ 544421 w 5470628"/>
              <a:gd name="connsiteY184" fmla="*/ 641907 h 3193741"/>
              <a:gd name="connsiteX185" fmla="*/ 431905 w 5470628"/>
              <a:gd name="connsiteY185" fmla="*/ 580799 h 3193741"/>
              <a:gd name="connsiteX186" fmla="*/ 351177 w 5470628"/>
              <a:gd name="connsiteY186" fmla="*/ 528177 h 3193741"/>
              <a:gd name="connsiteX187" fmla="*/ 339749 w 5470628"/>
              <a:gd name="connsiteY187" fmla="*/ 498244 h 3193741"/>
              <a:gd name="connsiteX188" fmla="*/ 346313 w 5470628"/>
              <a:gd name="connsiteY188" fmla="*/ 489145 h 3193741"/>
              <a:gd name="connsiteX189" fmla="*/ 356579 w 5470628"/>
              <a:gd name="connsiteY189" fmla="*/ 491460 h 3193741"/>
              <a:gd name="connsiteX190" fmla="*/ 371505 w 5470628"/>
              <a:gd name="connsiteY190" fmla="*/ 501516 h 3193741"/>
              <a:gd name="connsiteX191" fmla="*/ 476275 w 5470628"/>
              <a:gd name="connsiteY191" fmla="*/ 553122 h 3193741"/>
              <a:gd name="connsiteX192" fmla="*/ 649952 w 5470628"/>
              <a:gd name="connsiteY192" fmla="*/ 635294 h 3193741"/>
              <a:gd name="connsiteX193" fmla="*/ 727161 w 5470628"/>
              <a:gd name="connsiteY193" fmla="*/ 651328 h 3193741"/>
              <a:gd name="connsiteX194" fmla="*/ 722417 w 5470628"/>
              <a:gd name="connsiteY194" fmla="*/ 646921 h 3193741"/>
              <a:gd name="connsiteX195" fmla="*/ 546079 w 5470628"/>
              <a:gd name="connsiteY195" fmla="*/ 546328 h 3193741"/>
              <a:gd name="connsiteX196" fmla="*/ 378182 w 5470628"/>
              <a:gd name="connsiteY196" fmla="*/ 386585 h 3193741"/>
              <a:gd name="connsiteX197" fmla="*/ 370158 w 5470628"/>
              <a:gd name="connsiteY197" fmla="*/ 382100 h 3193741"/>
              <a:gd name="connsiteX198" fmla="*/ 357861 w 5470628"/>
              <a:gd name="connsiteY198" fmla="*/ 371252 h 3193741"/>
              <a:gd name="connsiteX199" fmla="*/ 331313 w 5470628"/>
              <a:gd name="connsiteY199" fmla="*/ 328203 h 3193741"/>
              <a:gd name="connsiteX200" fmla="*/ 319354 w 5470628"/>
              <a:gd name="connsiteY200" fmla="*/ 299282 h 3193741"/>
              <a:gd name="connsiteX201" fmla="*/ 319682 w 5470628"/>
              <a:gd name="connsiteY201" fmla="*/ 285719 h 3193741"/>
              <a:gd name="connsiteX202" fmla="*/ 306391 w 5470628"/>
              <a:gd name="connsiteY202" fmla="*/ 268585 h 3193741"/>
              <a:gd name="connsiteX203" fmla="*/ 303294 w 5470628"/>
              <a:gd name="connsiteY203" fmla="*/ 257334 h 3193741"/>
              <a:gd name="connsiteX204" fmla="*/ 319242 w 5470628"/>
              <a:gd name="connsiteY204" fmla="*/ 255403 h 3193741"/>
              <a:gd name="connsiteX205" fmla="*/ 364093 w 5470628"/>
              <a:gd name="connsiteY205" fmla="*/ 286745 h 3193741"/>
              <a:gd name="connsiteX206" fmla="*/ 385301 w 5470628"/>
              <a:gd name="connsiteY206" fmla="*/ 287973 h 3193741"/>
              <a:gd name="connsiteX207" fmla="*/ 417598 w 5470628"/>
              <a:gd name="connsiteY207" fmla="*/ 285722 h 3193741"/>
              <a:gd name="connsiteX208" fmla="*/ 440155 w 5470628"/>
              <a:gd name="connsiteY208" fmla="*/ 308139 h 3193741"/>
              <a:gd name="connsiteX209" fmla="*/ 534406 w 5470628"/>
              <a:gd name="connsiteY209" fmla="*/ 339430 h 3193741"/>
              <a:gd name="connsiteX210" fmla="*/ 495633 w 5470628"/>
              <a:gd name="connsiteY210" fmla="*/ 333450 h 3193741"/>
              <a:gd name="connsiteX211" fmla="*/ 486289 w 5470628"/>
              <a:gd name="connsiteY211" fmla="*/ 322243 h 3193741"/>
              <a:gd name="connsiteX212" fmla="*/ 484000 w 5470628"/>
              <a:gd name="connsiteY212" fmla="*/ 304964 h 3193741"/>
              <a:gd name="connsiteX213" fmla="*/ 436911 w 5470628"/>
              <a:gd name="connsiteY213" fmla="*/ 280536 h 3193741"/>
              <a:gd name="connsiteX214" fmla="*/ 426865 w 5470628"/>
              <a:gd name="connsiteY214" fmla="*/ 277007 h 3193741"/>
              <a:gd name="connsiteX215" fmla="*/ 420654 w 5470628"/>
              <a:gd name="connsiteY215" fmla="*/ 268269 h 3193741"/>
              <a:gd name="connsiteX216" fmla="*/ 432329 w 5470628"/>
              <a:gd name="connsiteY216" fmla="*/ 259975 h 3193741"/>
              <a:gd name="connsiteX217" fmla="*/ 447672 w 5470628"/>
              <a:gd name="connsiteY217" fmla="*/ 257879 h 3193741"/>
              <a:gd name="connsiteX218" fmla="*/ 502242 w 5470628"/>
              <a:gd name="connsiteY218" fmla="*/ 273572 h 3193741"/>
              <a:gd name="connsiteX219" fmla="*/ 659874 w 5470628"/>
              <a:gd name="connsiteY219" fmla="*/ 365516 h 3193741"/>
              <a:gd name="connsiteX220" fmla="*/ 829177 w 5470628"/>
              <a:gd name="connsiteY220" fmla="*/ 444421 h 3193741"/>
              <a:gd name="connsiteX221" fmla="*/ 1231903 w 5470628"/>
              <a:gd name="connsiteY221" fmla="*/ 613682 h 3193741"/>
              <a:gd name="connsiteX222" fmla="*/ 1911736 w 5470628"/>
              <a:gd name="connsiteY222" fmla="*/ 685084 h 3193741"/>
              <a:gd name="connsiteX223" fmla="*/ 2564313 w 5470628"/>
              <a:gd name="connsiteY223" fmla="*/ 632143 h 3193741"/>
              <a:gd name="connsiteX224" fmla="*/ 2657304 w 5470628"/>
              <a:gd name="connsiteY224" fmla="*/ 624913 h 3193741"/>
              <a:gd name="connsiteX225" fmla="*/ 4235818 w 5470628"/>
              <a:gd name="connsiteY225" fmla="*/ 259339 h 3193741"/>
              <a:gd name="connsiteX226" fmla="*/ 4460331 w 5470628"/>
              <a:gd name="connsiteY226" fmla="*/ 176864 h 3193741"/>
              <a:gd name="connsiteX227" fmla="*/ 4499578 w 5470628"/>
              <a:gd name="connsiteY227" fmla="*/ 186791 h 3193741"/>
              <a:gd name="connsiteX228" fmla="*/ 4514640 w 5470628"/>
              <a:gd name="connsiteY228" fmla="*/ 188841 h 3193741"/>
              <a:gd name="connsiteX229" fmla="*/ 4516523 w 5470628"/>
              <a:gd name="connsiteY229" fmla="*/ 189988 h 3193741"/>
              <a:gd name="connsiteX230" fmla="*/ 4518126 w 5470628"/>
              <a:gd name="connsiteY230" fmla="*/ 189316 h 3193741"/>
              <a:gd name="connsiteX231" fmla="*/ 4514640 w 5470628"/>
              <a:gd name="connsiteY231" fmla="*/ 188841 h 3193741"/>
              <a:gd name="connsiteX232" fmla="*/ 4511569 w 5470628"/>
              <a:gd name="connsiteY232" fmla="*/ 186970 h 3193741"/>
              <a:gd name="connsiteX233" fmla="*/ 4510888 w 5470628"/>
              <a:gd name="connsiteY233" fmla="*/ 180943 h 3193741"/>
              <a:gd name="connsiteX234" fmla="*/ 4531865 w 5470628"/>
              <a:gd name="connsiteY234" fmla="*/ 155151 h 3193741"/>
              <a:gd name="connsiteX235" fmla="*/ 4573441 w 5470628"/>
              <a:gd name="connsiteY235" fmla="*/ 139676 h 3193741"/>
              <a:gd name="connsiteX236" fmla="*/ 4594964 w 5470628"/>
              <a:gd name="connsiteY236" fmla="*/ 145847 h 3193741"/>
              <a:gd name="connsiteX237" fmla="*/ 4623059 w 5470628"/>
              <a:gd name="connsiteY237" fmla="*/ 152410 h 3193741"/>
              <a:gd name="connsiteX238" fmla="*/ 4748356 w 5470628"/>
              <a:gd name="connsiteY238" fmla="*/ 68192 h 3193741"/>
              <a:gd name="connsiteX239" fmla="*/ 4833812 w 5470628"/>
              <a:gd name="connsiteY239" fmla="*/ 8017 h 3193741"/>
              <a:gd name="connsiteX240" fmla="*/ 4850908 w 5470628"/>
              <a:gd name="connsiteY240" fmla="*/ 727 h 319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470628" h="3193741">
                <a:moveTo>
                  <a:pt x="5462602" y="1413608"/>
                </a:moveTo>
                <a:lnTo>
                  <a:pt x="5465724" y="1421881"/>
                </a:lnTo>
                <a:cubicBezTo>
                  <a:pt x="5472118" y="1444281"/>
                  <a:pt x="5472640" y="1461744"/>
                  <a:pt x="5465025" y="1466556"/>
                </a:cubicBezTo>
                <a:lnTo>
                  <a:pt x="5463208" y="1466226"/>
                </a:lnTo>
                <a:lnTo>
                  <a:pt x="5463242" y="1451866"/>
                </a:lnTo>
                <a:cubicBezTo>
                  <a:pt x="5463190" y="1441487"/>
                  <a:pt x="5463068" y="1431722"/>
                  <a:pt x="5462894" y="1423194"/>
                </a:cubicBezTo>
                <a:close/>
                <a:moveTo>
                  <a:pt x="5461417" y="1391849"/>
                </a:moveTo>
                <a:cubicBezTo>
                  <a:pt x="5461710" y="1392940"/>
                  <a:pt x="5461992" y="1396513"/>
                  <a:pt x="5462246" y="1401944"/>
                </a:cubicBezTo>
                <a:lnTo>
                  <a:pt x="5462602" y="1413608"/>
                </a:lnTo>
                <a:lnTo>
                  <a:pt x="5459078" y="1404268"/>
                </a:lnTo>
                <a:lnTo>
                  <a:pt x="5460137" y="1393780"/>
                </a:lnTo>
                <a:cubicBezTo>
                  <a:pt x="5460561" y="1391114"/>
                  <a:pt x="5460982" y="1390270"/>
                  <a:pt x="5461417" y="1391849"/>
                </a:cubicBezTo>
                <a:close/>
                <a:moveTo>
                  <a:pt x="614271" y="1052206"/>
                </a:moveTo>
                <a:cubicBezTo>
                  <a:pt x="613444" y="1053256"/>
                  <a:pt x="612323" y="1054339"/>
                  <a:pt x="611497" y="1055389"/>
                </a:cubicBezTo>
                <a:cubicBezTo>
                  <a:pt x="617673" y="1058912"/>
                  <a:pt x="624115" y="1061928"/>
                  <a:pt x="630277" y="1065215"/>
                </a:cubicBezTo>
                <a:cubicBezTo>
                  <a:pt x="637469" y="1066004"/>
                  <a:pt x="644958" y="1066759"/>
                  <a:pt x="651856" y="1067584"/>
                </a:cubicBezTo>
                <a:cubicBezTo>
                  <a:pt x="639327" y="1062458"/>
                  <a:pt x="626799" y="1057332"/>
                  <a:pt x="614271" y="1052206"/>
                </a:cubicBezTo>
                <a:close/>
                <a:moveTo>
                  <a:pt x="810628" y="695550"/>
                </a:moveTo>
                <a:cubicBezTo>
                  <a:pt x="873537" y="739416"/>
                  <a:pt x="951215" y="767494"/>
                  <a:pt x="1033084" y="791270"/>
                </a:cubicBezTo>
                <a:cubicBezTo>
                  <a:pt x="1034205" y="790184"/>
                  <a:pt x="1035031" y="789136"/>
                  <a:pt x="1036153" y="788050"/>
                </a:cubicBezTo>
                <a:cubicBezTo>
                  <a:pt x="960983" y="757296"/>
                  <a:pt x="885798" y="726306"/>
                  <a:pt x="810628" y="695550"/>
                </a:cubicBezTo>
                <a:close/>
                <a:moveTo>
                  <a:pt x="4850908" y="727"/>
                </a:moveTo>
                <a:cubicBezTo>
                  <a:pt x="4858191" y="2929"/>
                  <a:pt x="4860543" y="7152"/>
                  <a:pt x="4858584" y="13795"/>
                </a:cubicBezTo>
                <a:cubicBezTo>
                  <a:pt x="4855845" y="22194"/>
                  <a:pt x="4850092" y="30008"/>
                  <a:pt x="4843408" y="37224"/>
                </a:cubicBezTo>
                <a:cubicBezTo>
                  <a:pt x="4812232" y="71132"/>
                  <a:pt x="4827067" y="79774"/>
                  <a:pt x="4871062" y="78954"/>
                </a:cubicBezTo>
                <a:cubicBezTo>
                  <a:pt x="4910302" y="78234"/>
                  <a:pt x="4949507" y="72299"/>
                  <a:pt x="4989038" y="66799"/>
                </a:cubicBezTo>
                <a:cubicBezTo>
                  <a:pt x="5008500" y="63967"/>
                  <a:pt x="5009491" y="65509"/>
                  <a:pt x="5002636" y="79388"/>
                </a:cubicBezTo>
                <a:cubicBezTo>
                  <a:pt x="4991594" y="102315"/>
                  <a:pt x="4990844" y="123285"/>
                  <a:pt x="5008332" y="140859"/>
                </a:cubicBezTo>
                <a:cubicBezTo>
                  <a:pt x="5012456" y="144868"/>
                  <a:pt x="5015428" y="149491"/>
                  <a:pt x="5014326" y="155555"/>
                </a:cubicBezTo>
                <a:cubicBezTo>
                  <a:pt x="5009356" y="180357"/>
                  <a:pt x="5019874" y="200674"/>
                  <a:pt x="5030704" y="221190"/>
                </a:cubicBezTo>
                <a:cubicBezTo>
                  <a:pt x="5048958" y="255517"/>
                  <a:pt x="5072099" y="287116"/>
                  <a:pt x="5097262" y="317759"/>
                </a:cubicBezTo>
                <a:cubicBezTo>
                  <a:pt x="5115004" y="339336"/>
                  <a:pt x="5126222" y="365974"/>
                  <a:pt x="5165084" y="373367"/>
                </a:cubicBezTo>
                <a:cubicBezTo>
                  <a:pt x="5174420" y="375083"/>
                  <a:pt x="5177498" y="381353"/>
                  <a:pt x="5174137" y="389353"/>
                </a:cubicBezTo>
                <a:cubicBezTo>
                  <a:pt x="5163026" y="415847"/>
                  <a:pt x="5172067" y="436343"/>
                  <a:pt x="5192507" y="453561"/>
                </a:cubicBezTo>
                <a:cubicBezTo>
                  <a:pt x="5199734" y="459565"/>
                  <a:pt x="5197020" y="463690"/>
                  <a:pt x="5187160" y="467732"/>
                </a:cubicBezTo>
                <a:cubicBezTo>
                  <a:pt x="5175836" y="472188"/>
                  <a:pt x="5167025" y="478711"/>
                  <a:pt x="5160106" y="486904"/>
                </a:cubicBezTo>
                <a:cubicBezTo>
                  <a:pt x="5148744" y="500143"/>
                  <a:pt x="5143396" y="514315"/>
                  <a:pt x="5138948" y="528614"/>
                </a:cubicBezTo>
                <a:cubicBezTo>
                  <a:pt x="5132042" y="551041"/>
                  <a:pt x="5123894" y="572670"/>
                  <a:pt x="5097016" y="589923"/>
                </a:cubicBezTo>
                <a:cubicBezTo>
                  <a:pt x="5089016" y="595163"/>
                  <a:pt x="5082598" y="601872"/>
                  <a:pt x="5075869" y="608381"/>
                </a:cubicBezTo>
                <a:cubicBezTo>
                  <a:pt x="5078016" y="614052"/>
                  <a:pt x="5083322" y="617918"/>
                  <a:pt x="5093172" y="618385"/>
                </a:cubicBezTo>
                <a:cubicBezTo>
                  <a:pt x="5155867" y="621469"/>
                  <a:pt x="5153088" y="652648"/>
                  <a:pt x="5153518" y="687474"/>
                </a:cubicBezTo>
                <a:cubicBezTo>
                  <a:pt x="5154177" y="730575"/>
                  <a:pt x="5118812" y="754787"/>
                  <a:pt x="5074984" y="776941"/>
                </a:cubicBezTo>
                <a:cubicBezTo>
                  <a:pt x="5059986" y="784451"/>
                  <a:pt x="5038116" y="786863"/>
                  <a:pt x="5033348" y="805473"/>
                </a:cubicBezTo>
                <a:cubicBezTo>
                  <a:pt x="5059529" y="819384"/>
                  <a:pt x="5089376" y="802009"/>
                  <a:pt x="5116847" y="803426"/>
                </a:cubicBezTo>
                <a:cubicBezTo>
                  <a:pt x="5139548" y="804709"/>
                  <a:pt x="5176330" y="798120"/>
                  <a:pt x="5147902" y="833118"/>
                </a:cubicBezTo>
                <a:cubicBezTo>
                  <a:pt x="5139626" y="843373"/>
                  <a:pt x="5150382" y="848714"/>
                  <a:pt x="5161665" y="848297"/>
                </a:cubicBezTo>
                <a:cubicBezTo>
                  <a:pt x="5253064" y="844106"/>
                  <a:pt x="5215170" y="912756"/>
                  <a:pt x="5246520" y="942412"/>
                </a:cubicBezTo>
                <a:cubicBezTo>
                  <a:pt x="5255359" y="950358"/>
                  <a:pt x="5247812" y="967405"/>
                  <a:pt x="5235368" y="972946"/>
                </a:cubicBezTo>
                <a:cubicBezTo>
                  <a:pt x="5156387" y="1008610"/>
                  <a:pt x="5149354" y="1071149"/>
                  <a:pt x="5113739" y="1128845"/>
                </a:cubicBezTo>
                <a:cubicBezTo>
                  <a:pt x="5157305" y="1144685"/>
                  <a:pt x="5208388" y="1143005"/>
                  <a:pt x="5255034" y="1151117"/>
                </a:cubicBezTo>
                <a:cubicBezTo>
                  <a:pt x="5303482" y="1159484"/>
                  <a:pt x="5304156" y="1170079"/>
                  <a:pt x="5267513" y="1216275"/>
                </a:cubicBezTo>
                <a:cubicBezTo>
                  <a:pt x="5370269" y="1212844"/>
                  <a:pt x="5370269" y="1212844"/>
                  <a:pt x="5343113" y="1281854"/>
                </a:cubicBezTo>
                <a:cubicBezTo>
                  <a:pt x="5386272" y="1279593"/>
                  <a:pt x="5428618" y="1334726"/>
                  <a:pt x="5452014" y="1385543"/>
                </a:cubicBezTo>
                <a:lnTo>
                  <a:pt x="5459078" y="1404268"/>
                </a:lnTo>
                <a:lnTo>
                  <a:pt x="5458838" y="1406644"/>
                </a:lnTo>
                <a:cubicBezTo>
                  <a:pt x="5457942" y="1418063"/>
                  <a:pt x="5456960" y="1434367"/>
                  <a:pt x="5455752" y="1450751"/>
                </a:cubicBezTo>
                <a:lnTo>
                  <a:pt x="5454594" y="1464662"/>
                </a:lnTo>
                <a:lnTo>
                  <a:pt x="5447215" y="1463321"/>
                </a:lnTo>
                <a:cubicBezTo>
                  <a:pt x="5441256" y="1459714"/>
                  <a:pt x="5437002" y="1458345"/>
                  <a:pt x="5433934" y="1458428"/>
                </a:cubicBezTo>
                <a:cubicBezTo>
                  <a:pt x="5424728" y="1458676"/>
                  <a:pt x="5426188" y="1471978"/>
                  <a:pt x="5424276" y="1477014"/>
                </a:cubicBezTo>
                <a:cubicBezTo>
                  <a:pt x="5417851" y="1492977"/>
                  <a:pt x="5433852" y="1501241"/>
                  <a:pt x="5444628" y="1511562"/>
                </a:cubicBezTo>
                <a:cubicBezTo>
                  <a:pt x="5448663" y="1515344"/>
                  <a:pt x="5451544" y="1497678"/>
                  <a:pt x="5453752" y="1474786"/>
                </a:cubicBezTo>
                <a:lnTo>
                  <a:pt x="5454594" y="1464662"/>
                </a:lnTo>
                <a:lnTo>
                  <a:pt x="5463208" y="1466226"/>
                </a:lnTo>
                <a:lnTo>
                  <a:pt x="5463164" y="1484226"/>
                </a:lnTo>
                <a:cubicBezTo>
                  <a:pt x="5462722" y="1528173"/>
                  <a:pt x="5460824" y="1571999"/>
                  <a:pt x="5456160" y="1575885"/>
                </a:cubicBezTo>
                <a:cubicBezTo>
                  <a:pt x="5406708" y="1617226"/>
                  <a:pt x="5442751" y="1692579"/>
                  <a:pt x="5345636" y="1714543"/>
                </a:cubicBezTo>
                <a:cubicBezTo>
                  <a:pt x="5301930" y="1724583"/>
                  <a:pt x="5282493" y="1755882"/>
                  <a:pt x="5251319" y="1775792"/>
                </a:cubicBezTo>
                <a:cubicBezTo>
                  <a:pt x="5142610" y="1844714"/>
                  <a:pt x="5072132" y="1925140"/>
                  <a:pt x="5043512" y="2027305"/>
                </a:cubicBezTo>
                <a:cubicBezTo>
                  <a:pt x="5035488" y="2055562"/>
                  <a:pt x="5000258" y="2081893"/>
                  <a:pt x="4978144" y="2108535"/>
                </a:cubicBezTo>
                <a:cubicBezTo>
                  <a:pt x="4990785" y="2124798"/>
                  <a:pt x="5050411" y="2079615"/>
                  <a:pt x="5031476" y="2128173"/>
                </a:cubicBezTo>
                <a:cubicBezTo>
                  <a:pt x="5017138" y="2164787"/>
                  <a:pt x="4975973" y="2191363"/>
                  <a:pt x="4937389" y="2216441"/>
                </a:cubicBezTo>
                <a:cubicBezTo>
                  <a:pt x="4893079" y="2245058"/>
                  <a:pt x="4843760" y="2269776"/>
                  <a:pt x="4826122" y="2315331"/>
                </a:cubicBezTo>
                <a:cubicBezTo>
                  <a:pt x="4822276" y="2325050"/>
                  <a:pt x="3896510" y="3112888"/>
                  <a:pt x="2544647" y="3190975"/>
                </a:cubicBezTo>
                <a:cubicBezTo>
                  <a:pt x="2323734" y="3203734"/>
                  <a:pt x="1445947" y="3169121"/>
                  <a:pt x="1328257" y="3153006"/>
                </a:cubicBezTo>
                <a:cubicBezTo>
                  <a:pt x="1207258" y="3136344"/>
                  <a:pt x="1101756" y="3091943"/>
                  <a:pt x="977943" y="3082502"/>
                </a:cubicBezTo>
                <a:cubicBezTo>
                  <a:pt x="912454" y="3077622"/>
                  <a:pt x="848655" y="3061861"/>
                  <a:pt x="854473" y="2994250"/>
                </a:cubicBezTo>
                <a:cubicBezTo>
                  <a:pt x="856228" y="2975057"/>
                  <a:pt x="838125" y="2961827"/>
                  <a:pt x="811593" y="2970498"/>
                </a:cubicBezTo>
                <a:cubicBezTo>
                  <a:pt x="761454" y="2987010"/>
                  <a:pt x="736680" y="2962489"/>
                  <a:pt x="707024" y="2945439"/>
                </a:cubicBezTo>
                <a:cubicBezTo>
                  <a:pt x="654509" y="2915262"/>
                  <a:pt x="603913" y="2882480"/>
                  <a:pt x="523487" y="2886053"/>
                </a:cubicBezTo>
                <a:cubicBezTo>
                  <a:pt x="537017" y="2855468"/>
                  <a:pt x="563587" y="2856758"/>
                  <a:pt x="587884" y="2859746"/>
                </a:cubicBezTo>
                <a:cubicBezTo>
                  <a:pt x="652090" y="2867866"/>
                  <a:pt x="715235" y="2878012"/>
                  <a:pt x="779426" y="2885897"/>
                </a:cubicBezTo>
                <a:cubicBezTo>
                  <a:pt x="821123" y="2891048"/>
                  <a:pt x="863074" y="2900202"/>
                  <a:pt x="917288" y="2882248"/>
                </a:cubicBezTo>
                <a:cubicBezTo>
                  <a:pt x="866364" y="2830288"/>
                  <a:pt x="785092" y="2829930"/>
                  <a:pt x="718684" y="2819941"/>
                </a:cubicBezTo>
                <a:cubicBezTo>
                  <a:pt x="635747" y="2807447"/>
                  <a:pt x="584925" y="2771133"/>
                  <a:pt x="524650" y="2731220"/>
                </a:cubicBezTo>
                <a:cubicBezTo>
                  <a:pt x="584180" y="2712621"/>
                  <a:pt x="623299" y="2742760"/>
                  <a:pt x="670138" y="2735189"/>
                </a:cubicBezTo>
                <a:cubicBezTo>
                  <a:pt x="672406" y="2728745"/>
                  <a:pt x="675988" y="2719532"/>
                  <a:pt x="675382" y="2719369"/>
                </a:cubicBezTo>
                <a:cubicBezTo>
                  <a:pt x="596666" y="2703042"/>
                  <a:pt x="557844" y="2658869"/>
                  <a:pt x="542021" y="2601946"/>
                </a:cubicBezTo>
                <a:cubicBezTo>
                  <a:pt x="533902" y="2572560"/>
                  <a:pt x="505246" y="2566541"/>
                  <a:pt x="476895" y="2555976"/>
                </a:cubicBezTo>
                <a:cubicBezTo>
                  <a:pt x="377189" y="2518466"/>
                  <a:pt x="272496" y="2486779"/>
                  <a:pt x="188751" y="2428830"/>
                </a:cubicBezTo>
                <a:cubicBezTo>
                  <a:pt x="280875" y="2426687"/>
                  <a:pt x="357216" y="2461808"/>
                  <a:pt x="456762" y="2468731"/>
                </a:cubicBezTo>
                <a:cubicBezTo>
                  <a:pt x="373794" y="2404281"/>
                  <a:pt x="269816" y="2379152"/>
                  <a:pt x="174514" y="2345378"/>
                </a:cubicBezTo>
                <a:cubicBezTo>
                  <a:pt x="130977" y="2330009"/>
                  <a:pt x="90329" y="2308598"/>
                  <a:pt x="38827" y="2303685"/>
                </a:cubicBezTo>
                <a:cubicBezTo>
                  <a:pt x="20556" y="2301864"/>
                  <a:pt x="-10092" y="2297272"/>
                  <a:pt x="3281" y="2273587"/>
                </a:cubicBezTo>
                <a:cubicBezTo>
                  <a:pt x="14533" y="2253956"/>
                  <a:pt x="39095" y="2256437"/>
                  <a:pt x="61590" y="2259170"/>
                </a:cubicBezTo>
                <a:cubicBezTo>
                  <a:pt x="115591" y="2265916"/>
                  <a:pt x="170539" y="2259497"/>
                  <a:pt x="242291" y="2250569"/>
                </a:cubicBezTo>
                <a:cubicBezTo>
                  <a:pt x="178223" y="2197829"/>
                  <a:pt x="68904" y="2229102"/>
                  <a:pt x="13205" y="2172263"/>
                </a:cubicBezTo>
                <a:cubicBezTo>
                  <a:pt x="77196" y="2153598"/>
                  <a:pt x="128251" y="2170191"/>
                  <a:pt x="180810" y="2168333"/>
                </a:cubicBezTo>
                <a:cubicBezTo>
                  <a:pt x="228319" y="2166612"/>
                  <a:pt x="239444" y="2154350"/>
                  <a:pt x="226020" y="2121100"/>
                </a:cubicBezTo>
                <a:cubicBezTo>
                  <a:pt x="205165" y="2069293"/>
                  <a:pt x="229388" y="2038364"/>
                  <a:pt x="299145" y="2044862"/>
                </a:cubicBezTo>
                <a:cubicBezTo>
                  <a:pt x="363822" y="2051027"/>
                  <a:pt x="369032" y="2029991"/>
                  <a:pt x="350236" y="2001187"/>
                </a:cubicBezTo>
                <a:cubicBezTo>
                  <a:pt x="322862" y="1959187"/>
                  <a:pt x="348423" y="1921214"/>
                  <a:pt x="365223" y="1881218"/>
                </a:cubicBezTo>
                <a:cubicBezTo>
                  <a:pt x="390527" y="1820499"/>
                  <a:pt x="376326" y="1793748"/>
                  <a:pt x="310707" y="1758752"/>
                </a:cubicBezTo>
                <a:cubicBezTo>
                  <a:pt x="273754" y="1739265"/>
                  <a:pt x="234367" y="1723631"/>
                  <a:pt x="181659" y="1709137"/>
                </a:cubicBezTo>
                <a:cubicBezTo>
                  <a:pt x="299387" y="1683727"/>
                  <a:pt x="172918" y="1660608"/>
                  <a:pt x="213063" y="1632021"/>
                </a:cubicBezTo>
                <a:cubicBezTo>
                  <a:pt x="296030" y="1612244"/>
                  <a:pt x="369047" y="1679323"/>
                  <a:pt x="481390" y="1644125"/>
                </a:cubicBezTo>
                <a:cubicBezTo>
                  <a:pt x="336659" y="1595935"/>
                  <a:pt x="176348" y="1532074"/>
                  <a:pt x="68930" y="1457537"/>
                </a:cubicBezTo>
                <a:cubicBezTo>
                  <a:pt x="91299" y="1434897"/>
                  <a:pt x="115799" y="1450436"/>
                  <a:pt x="135138" y="1440976"/>
                </a:cubicBezTo>
                <a:cubicBezTo>
                  <a:pt x="133952" y="1436374"/>
                  <a:pt x="135290" y="1429332"/>
                  <a:pt x="131611" y="1427642"/>
                </a:cubicBezTo>
                <a:cubicBezTo>
                  <a:pt x="52402" y="1389548"/>
                  <a:pt x="51441" y="1388478"/>
                  <a:pt x="130443" y="1343795"/>
                </a:cubicBezTo>
                <a:cubicBezTo>
                  <a:pt x="158017" y="1328118"/>
                  <a:pt x="154966" y="1317573"/>
                  <a:pt x="138930" y="1304094"/>
                </a:cubicBezTo>
                <a:cubicBezTo>
                  <a:pt x="127608" y="1294551"/>
                  <a:pt x="113720" y="1286742"/>
                  <a:pt x="118409" y="1262212"/>
                </a:cubicBezTo>
                <a:cubicBezTo>
                  <a:pt x="164937" y="1287183"/>
                  <a:pt x="383505" y="1312432"/>
                  <a:pt x="421410" y="1304757"/>
                </a:cubicBezTo>
                <a:cubicBezTo>
                  <a:pt x="464009" y="1296037"/>
                  <a:pt x="610877" y="1288926"/>
                  <a:pt x="655702" y="1291801"/>
                </a:cubicBezTo>
                <a:cubicBezTo>
                  <a:pt x="653235" y="1290438"/>
                  <a:pt x="650767" y="1289077"/>
                  <a:pt x="648299" y="1287715"/>
                </a:cubicBezTo>
                <a:cubicBezTo>
                  <a:pt x="603999" y="1260339"/>
                  <a:pt x="559107" y="1233035"/>
                  <a:pt x="531027" y="1193967"/>
                </a:cubicBezTo>
                <a:cubicBezTo>
                  <a:pt x="529741" y="1192462"/>
                  <a:pt x="529061" y="1191120"/>
                  <a:pt x="526433" y="1191913"/>
                </a:cubicBezTo>
                <a:cubicBezTo>
                  <a:pt x="503415" y="1199684"/>
                  <a:pt x="505590" y="1187083"/>
                  <a:pt x="504666" y="1177230"/>
                </a:cubicBezTo>
                <a:cubicBezTo>
                  <a:pt x="503726" y="1167141"/>
                  <a:pt x="499378" y="1159602"/>
                  <a:pt x="482307" y="1162618"/>
                </a:cubicBezTo>
                <a:cubicBezTo>
                  <a:pt x="481421" y="1162726"/>
                  <a:pt x="480226" y="1162633"/>
                  <a:pt x="479029" y="1162540"/>
                </a:cubicBezTo>
                <a:cubicBezTo>
                  <a:pt x="470949" y="1161859"/>
                  <a:pt x="444139" y="1138059"/>
                  <a:pt x="447663" y="1132649"/>
                </a:cubicBezTo>
                <a:cubicBezTo>
                  <a:pt x="455539" y="1120781"/>
                  <a:pt x="446335" y="1116439"/>
                  <a:pt x="438547" y="1110977"/>
                </a:cubicBezTo>
                <a:cubicBezTo>
                  <a:pt x="427656" y="1103517"/>
                  <a:pt x="416795" y="1096529"/>
                  <a:pt x="405343" y="1089612"/>
                </a:cubicBezTo>
                <a:cubicBezTo>
                  <a:pt x="394202" y="1082895"/>
                  <a:pt x="382794" y="1076684"/>
                  <a:pt x="371373" y="1070238"/>
                </a:cubicBezTo>
                <a:cubicBezTo>
                  <a:pt x="344889" y="1065616"/>
                  <a:pt x="318169" y="1061972"/>
                  <a:pt x="290358" y="1059884"/>
                </a:cubicBezTo>
                <a:cubicBezTo>
                  <a:pt x="269709" y="1058114"/>
                  <a:pt x="246624" y="1055453"/>
                  <a:pt x="235140" y="1029322"/>
                </a:cubicBezTo>
                <a:cubicBezTo>
                  <a:pt x="256895" y="1029771"/>
                  <a:pt x="278695" y="1030927"/>
                  <a:pt x="300494" y="1032083"/>
                </a:cubicBezTo>
                <a:cubicBezTo>
                  <a:pt x="279542" y="1020860"/>
                  <a:pt x="259181" y="1009565"/>
                  <a:pt x="239661" y="997457"/>
                </a:cubicBezTo>
                <a:cubicBezTo>
                  <a:pt x="223540" y="987309"/>
                  <a:pt x="210281" y="975391"/>
                  <a:pt x="204788" y="959211"/>
                </a:cubicBezTo>
                <a:cubicBezTo>
                  <a:pt x="203337" y="955117"/>
                  <a:pt x="202166" y="950750"/>
                  <a:pt x="207583" y="947009"/>
                </a:cubicBezTo>
                <a:cubicBezTo>
                  <a:pt x="213561" y="942727"/>
                  <a:pt x="218466" y="944980"/>
                  <a:pt x="223061" y="947033"/>
                </a:cubicBezTo>
                <a:cubicBezTo>
                  <a:pt x="242046" y="955410"/>
                  <a:pt x="261311" y="963516"/>
                  <a:pt x="280015" y="972164"/>
                </a:cubicBezTo>
                <a:cubicBezTo>
                  <a:pt x="304852" y="983629"/>
                  <a:pt x="329408" y="995365"/>
                  <a:pt x="353948" y="1006865"/>
                </a:cubicBezTo>
                <a:cubicBezTo>
                  <a:pt x="319294" y="981405"/>
                  <a:pt x="281290" y="959435"/>
                  <a:pt x="240466" y="939943"/>
                </a:cubicBezTo>
                <a:cubicBezTo>
                  <a:pt x="210990" y="925718"/>
                  <a:pt x="181514" y="911494"/>
                  <a:pt x="158812" y="891467"/>
                </a:cubicBezTo>
                <a:cubicBezTo>
                  <a:pt x="147166" y="881489"/>
                  <a:pt x="141336" y="869384"/>
                  <a:pt x="139551" y="855364"/>
                </a:cubicBezTo>
                <a:cubicBezTo>
                  <a:pt x="139312" y="851597"/>
                  <a:pt x="139634" y="847287"/>
                  <a:pt x="145731" y="844888"/>
                </a:cubicBezTo>
                <a:cubicBezTo>
                  <a:pt x="151843" y="842724"/>
                  <a:pt x="155581" y="845356"/>
                  <a:pt x="158154" y="848366"/>
                </a:cubicBezTo>
                <a:cubicBezTo>
                  <a:pt x="161052" y="851811"/>
                  <a:pt x="164496" y="854479"/>
                  <a:pt x="169370" y="856260"/>
                </a:cubicBezTo>
                <a:cubicBezTo>
                  <a:pt x="212096" y="872913"/>
                  <a:pt x="249775" y="894448"/>
                  <a:pt x="288295" y="915169"/>
                </a:cubicBezTo>
                <a:cubicBezTo>
                  <a:pt x="343452" y="944788"/>
                  <a:pt x="397769" y="975222"/>
                  <a:pt x="462694" y="994643"/>
                </a:cubicBezTo>
                <a:cubicBezTo>
                  <a:pt x="487260" y="1001870"/>
                  <a:pt x="512622" y="1007575"/>
                  <a:pt x="531910" y="1006664"/>
                </a:cubicBezTo>
                <a:cubicBezTo>
                  <a:pt x="460990" y="972547"/>
                  <a:pt x="394087" y="936046"/>
                  <a:pt x="333940" y="893507"/>
                </a:cubicBezTo>
                <a:cubicBezTo>
                  <a:pt x="273173" y="850568"/>
                  <a:pt x="219876" y="803403"/>
                  <a:pt x="181443" y="746608"/>
                </a:cubicBezTo>
                <a:cubicBezTo>
                  <a:pt x="177494" y="740681"/>
                  <a:pt x="175038" y="734810"/>
                  <a:pt x="162678" y="737018"/>
                </a:cubicBezTo>
                <a:cubicBezTo>
                  <a:pt x="157082" y="737933"/>
                  <a:pt x="155070" y="734381"/>
                  <a:pt x="156307" y="730435"/>
                </a:cubicBezTo>
                <a:cubicBezTo>
                  <a:pt x="164051" y="702450"/>
                  <a:pt x="145532" y="687373"/>
                  <a:pt x="117227" y="677515"/>
                </a:cubicBezTo>
                <a:cubicBezTo>
                  <a:pt x="108392" y="674314"/>
                  <a:pt x="107546" y="670384"/>
                  <a:pt x="113655" y="663474"/>
                </a:cubicBezTo>
                <a:cubicBezTo>
                  <a:pt x="121976" y="653926"/>
                  <a:pt x="120506" y="644851"/>
                  <a:pt x="115226" y="636712"/>
                </a:cubicBezTo>
                <a:cubicBezTo>
                  <a:pt x="112224" y="631619"/>
                  <a:pt x="108350" y="626868"/>
                  <a:pt x="105067" y="622046"/>
                </a:cubicBezTo>
                <a:cubicBezTo>
                  <a:pt x="102790" y="619000"/>
                  <a:pt x="99022" y="615897"/>
                  <a:pt x="104113" y="611722"/>
                </a:cubicBezTo>
                <a:cubicBezTo>
                  <a:pt x="108939" y="608053"/>
                  <a:pt x="114081" y="609328"/>
                  <a:pt x="118895" y="610169"/>
                </a:cubicBezTo>
                <a:cubicBezTo>
                  <a:pt x="142040" y="613772"/>
                  <a:pt x="156094" y="624170"/>
                  <a:pt x="163095" y="640642"/>
                </a:cubicBezTo>
                <a:cubicBezTo>
                  <a:pt x="168334" y="652819"/>
                  <a:pt x="173104" y="652953"/>
                  <a:pt x="185766" y="641454"/>
                </a:cubicBezTo>
                <a:cubicBezTo>
                  <a:pt x="195327" y="632704"/>
                  <a:pt x="204232" y="632337"/>
                  <a:pt x="212892" y="637457"/>
                </a:cubicBezTo>
                <a:cubicBezTo>
                  <a:pt x="217516" y="639981"/>
                  <a:pt x="220444" y="643897"/>
                  <a:pt x="223932" y="647271"/>
                </a:cubicBezTo>
                <a:cubicBezTo>
                  <a:pt x="241420" y="664845"/>
                  <a:pt x="259762" y="681841"/>
                  <a:pt x="287167" y="691571"/>
                </a:cubicBezTo>
                <a:cubicBezTo>
                  <a:pt x="299355" y="696027"/>
                  <a:pt x="312354" y="699197"/>
                  <a:pt x="330380" y="692506"/>
                </a:cubicBezTo>
                <a:cubicBezTo>
                  <a:pt x="318517" y="688486"/>
                  <a:pt x="306954" y="689175"/>
                  <a:pt x="296172" y="688108"/>
                </a:cubicBezTo>
                <a:cubicBezTo>
                  <a:pt x="285390" y="687041"/>
                  <a:pt x="279539" y="683953"/>
                  <a:pt x="286974" y="674512"/>
                </a:cubicBezTo>
                <a:cubicBezTo>
                  <a:pt x="291105" y="669267"/>
                  <a:pt x="290555" y="665301"/>
                  <a:pt x="286166" y="661798"/>
                </a:cubicBezTo>
                <a:cubicBezTo>
                  <a:pt x="272052" y="650459"/>
                  <a:pt x="264416" y="633352"/>
                  <a:pt x="236268" y="635338"/>
                </a:cubicBezTo>
                <a:cubicBezTo>
                  <a:pt x="234792" y="635517"/>
                  <a:pt x="233255" y="634754"/>
                  <a:pt x="231734" y="634225"/>
                </a:cubicBezTo>
                <a:cubicBezTo>
                  <a:pt x="225957" y="632316"/>
                  <a:pt x="219575" y="630241"/>
                  <a:pt x="221253" y="623870"/>
                </a:cubicBezTo>
                <a:cubicBezTo>
                  <a:pt x="223227" y="617462"/>
                  <a:pt x="230816" y="615119"/>
                  <a:pt x="237564" y="613590"/>
                </a:cubicBezTo>
                <a:cubicBezTo>
                  <a:pt x="254884" y="609831"/>
                  <a:pt x="268844" y="614072"/>
                  <a:pt x="282259" y="619091"/>
                </a:cubicBezTo>
                <a:cubicBezTo>
                  <a:pt x="314893" y="631509"/>
                  <a:pt x="342201" y="649080"/>
                  <a:pt x="370630" y="665566"/>
                </a:cubicBezTo>
                <a:cubicBezTo>
                  <a:pt x="413275" y="690295"/>
                  <a:pt x="451153" y="719635"/>
                  <a:pt x="498017" y="740532"/>
                </a:cubicBezTo>
                <a:cubicBezTo>
                  <a:pt x="637369" y="802423"/>
                  <a:pt x="774774" y="866448"/>
                  <a:pt x="918036" y="924307"/>
                </a:cubicBezTo>
                <a:cubicBezTo>
                  <a:pt x="970882" y="945666"/>
                  <a:pt x="1024819" y="965469"/>
                  <a:pt x="1079304" y="984494"/>
                </a:cubicBezTo>
                <a:cubicBezTo>
                  <a:pt x="1079509" y="983045"/>
                  <a:pt x="1079744" y="982067"/>
                  <a:pt x="1079935" y="980383"/>
                </a:cubicBezTo>
                <a:cubicBezTo>
                  <a:pt x="1079860" y="979206"/>
                  <a:pt x="1079770" y="977793"/>
                  <a:pt x="1079695" y="976616"/>
                </a:cubicBezTo>
                <a:cubicBezTo>
                  <a:pt x="1041139" y="964679"/>
                  <a:pt x="1003098" y="951491"/>
                  <a:pt x="966178" y="937219"/>
                </a:cubicBezTo>
                <a:cubicBezTo>
                  <a:pt x="875541" y="901932"/>
                  <a:pt x="791930" y="860100"/>
                  <a:pt x="720106" y="807112"/>
                </a:cubicBezTo>
                <a:cubicBezTo>
                  <a:pt x="714181" y="802848"/>
                  <a:pt x="707904" y="802421"/>
                  <a:pt x="698823" y="804708"/>
                </a:cubicBezTo>
                <a:cubicBezTo>
                  <a:pt x="669544" y="812288"/>
                  <a:pt x="659939" y="806334"/>
                  <a:pt x="664513" y="784663"/>
                </a:cubicBezTo>
                <a:cubicBezTo>
                  <a:pt x="665660" y="779304"/>
                  <a:pt x="665686" y="775031"/>
                  <a:pt x="660380" y="771165"/>
                </a:cubicBezTo>
                <a:cubicBezTo>
                  <a:pt x="636661" y="753871"/>
                  <a:pt x="611807" y="737427"/>
                  <a:pt x="584959" y="722409"/>
                </a:cubicBezTo>
                <a:cubicBezTo>
                  <a:pt x="535282" y="694735"/>
                  <a:pt x="482226" y="670082"/>
                  <a:pt x="435649" y="639659"/>
                </a:cubicBezTo>
                <a:cubicBezTo>
                  <a:pt x="421965" y="630403"/>
                  <a:pt x="411440" y="619340"/>
                  <a:pt x="404944" y="606128"/>
                </a:cubicBezTo>
                <a:cubicBezTo>
                  <a:pt x="402872" y="601635"/>
                  <a:pt x="401613" y="595856"/>
                  <a:pt x="408476" y="591466"/>
                </a:cubicBezTo>
                <a:cubicBezTo>
                  <a:pt x="415044" y="587111"/>
                  <a:pt x="420320" y="590506"/>
                  <a:pt x="425225" y="592759"/>
                </a:cubicBezTo>
                <a:cubicBezTo>
                  <a:pt x="445746" y="601899"/>
                  <a:pt x="466578" y="611238"/>
                  <a:pt x="487115" y="620614"/>
                </a:cubicBezTo>
                <a:cubicBezTo>
                  <a:pt x="507947" y="629954"/>
                  <a:pt x="528514" y="639800"/>
                  <a:pt x="550277" y="649738"/>
                </a:cubicBezTo>
                <a:cubicBezTo>
                  <a:pt x="551408" y="644145"/>
                  <a:pt x="546904" y="643504"/>
                  <a:pt x="544421" y="641907"/>
                </a:cubicBezTo>
                <a:cubicBezTo>
                  <a:pt x="509355" y="619344"/>
                  <a:pt x="471190" y="599529"/>
                  <a:pt x="431905" y="580799"/>
                </a:cubicBezTo>
                <a:cubicBezTo>
                  <a:pt x="401512" y="566211"/>
                  <a:pt x="371947" y="550574"/>
                  <a:pt x="351177" y="528177"/>
                </a:cubicBezTo>
                <a:cubicBezTo>
                  <a:pt x="343180" y="519419"/>
                  <a:pt x="338696" y="509759"/>
                  <a:pt x="339749" y="498244"/>
                </a:cubicBezTo>
                <a:cubicBezTo>
                  <a:pt x="340115" y="494641"/>
                  <a:pt x="340481" y="491037"/>
                  <a:pt x="346313" y="489145"/>
                </a:cubicBezTo>
                <a:cubicBezTo>
                  <a:pt x="350979" y="487631"/>
                  <a:pt x="354067" y="489392"/>
                  <a:pt x="356579" y="491460"/>
                </a:cubicBezTo>
                <a:cubicBezTo>
                  <a:pt x="360984" y="495197"/>
                  <a:pt x="365388" y="498934"/>
                  <a:pt x="371505" y="501516"/>
                </a:cubicBezTo>
                <a:cubicBezTo>
                  <a:pt x="408203" y="517000"/>
                  <a:pt x="442659" y="534654"/>
                  <a:pt x="476275" y="553122"/>
                </a:cubicBezTo>
                <a:cubicBezTo>
                  <a:pt x="531461" y="583213"/>
                  <a:pt x="586103" y="614082"/>
                  <a:pt x="649952" y="635294"/>
                </a:cubicBezTo>
                <a:cubicBezTo>
                  <a:pt x="673972" y="643298"/>
                  <a:pt x="698805" y="650018"/>
                  <a:pt x="727161" y="651328"/>
                </a:cubicBezTo>
                <a:cubicBezTo>
                  <a:pt x="726126" y="649081"/>
                  <a:pt x="724263" y="647883"/>
                  <a:pt x="722417" y="646921"/>
                </a:cubicBezTo>
                <a:cubicBezTo>
                  <a:pt x="660627" y="615969"/>
                  <a:pt x="600830" y="583590"/>
                  <a:pt x="546079" y="546328"/>
                </a:cubicBezTo>
                <a:cubicBezTo>
                  <a:pt x="478576" y="500409"/>
                  <a:pt x="420223" y="448637"/>
                  <a:pt x="378182" y="386585"/>
                </a:cubicBezTo>
                <a:cubicBezTo>
                  <a:pt x="376229" y="383975"/>
                  <a:pt x="374884" y="381528"/>
                  <a:pt x="370158" y="382100"/>
                </a:cubicBezTo>
                <a:cubicBezTo>
                  <a:pt x="358064" y="383802"/>
                  <a:pt x="356583" y="379236"/>
                  <a:pt x="357861" y="371252"/>
                </a:cubicBezTo>
                <a:cubicBezTo>
                  <a:pt x="361373" y="351608"/>
                  <a:pt x="352380" y="336565"/>
                  <a:pt x="331313" y="328203"/>
                </a:cubicBezTo>
                <a:cubicBezTo>
                  <a:pt x="316037" y="321986"/>
                  <a:pt x="303183" y="316425"/>
                  <a:pt x="319354" y="299282"/>
                </a:cubicBezTo>
                <a:cubicBezTo>
                  <a:pt x="323265" y="295249"/>
                  <a:pt x="321459" y="290249"/>
                  <a:pt x="319682" y="285719"/>
                </a:cubicBezTo>
                <a:cubicBezTo>
                  <a:pt x="317166" y="278905"/>
                  <a:pt x="312080" y="273828"/>
                  <a:pt x="306391" y="268585"/>
                </a:cubicBezTo>
                <a:cubicBezTo>
                  <a:pt x="303227" y="265647"/>
                  <a:pt x="299399" y="261602"/>
                  <a:pt x="303294" y="257334"/>
                </a:cubicBezTo>
                <a:cubicBezTo>
                  <a:pt x="307735" y="252289"/>
                  <a:pt x="314131" y="254598"/>
                  <a:pt x="319242" y="255403"/>
                </a:cubicBezTo>
                <a:cubicBezTo>
                  <a:pt x="342683" y="258970"/>
                  <a:pt x="357062" y="269803"/>
                  <a:pt x="364093" y="286745"/>
                </a:cubicBezTo>
                <a:cubicBezTo>
                  <a:pt x="368651" y="297582"/>
                  <a:pt x="374307" y="297608"/>
                  <a:pt x="385301" y="287973"/>
                </a:cubicBezTo>
                <a:cubicBezTo>
                  <a:pt x="397712" y="277216"/>
                  <a:pt x="408079" y="276436"/>
                  <a:pt x="417598" y="285722"/>
                </a:cubicBezTo>
                <a:cubicBezTo>
                  <a:pt x="425226" y="293339"/>
                  <a:pt x="431406" y="301607"/>
                  <a:pt x="440155" y="308139"/>
                </a:cubicBezTo>
                <a:cubicBezTo>
                  <a:pt x="463623" y="326175"/>
                  <a:pt x="485720" y="346039"/>
                  <a:pt x="534406" y="339430"/>
                </a:cubicBezTo>
                <a:cubicBezTo>
                  <a:pt x="520872" y="332528"/>
                  <a:pt x="507316" y="334645"/>
                  <a:pt x="495633" y="333450"/>
                </a:cubicBezTo>
                <a:cubicBezTo>
                  <a:pt x="487244" y="332567"/>
                  <a:pt x="478750" y="330037"/>
                  <a:pt x="486289" y="322243"/>
                </a:cubicBezTo>
                <a:cubicBezTo>
                  <a:pt x="494951" y="313365"/>
                  <a:pt x="489365" y="309771"/>
                  <a:pt x="484000" y="304964"/>
                </a:cubicBezTo>
                <a:cubicBezTo>
                  <a:pt x="471673" y="293645"/>
                  <a:pt x="461604" y="280392"/>
                  <a:pt x="436911" y="280536"/>
                </a:cubicBezTo>
                <a:cubicBezTo>
                  <a:pt x="433041" y="280530"/>
                  <a:pt x="429923" y="278297"/>
                  <a:pt x="426865" y="277007"/>
                </a:cubicBezTo>
                <a:cubicBezTo>
                  <a:pt x="422581" y="275154"/>
                  <a:pt x="418872" y="272993"/>
                  <a:pt x="420654" y="268269"/>
                </a:cubicBezTo>
                <a:cubicBezTo>
                  <a:pt x="422468" y="264016"/>
                  <a:pt x="426748" y="261125"/>
                  <a:pt x="432329" y="259975"/>
                </a:cubicBezTo>
                <a:cubicBezTo>
                  <a:pt x="437320" y="258895"/>
                  <a:pt x="442621" y="258016"/>
                  <a:pt x="447672" y="257879"/>
                </a:cubicBezTo>
                <a:cubicBezTo>
                  <a:pt x="470223" y="256809"/>
                  <a:pt x="486254" y="265543"/>
                  <a:pt x="502242" y="273572"/>
                </a:cubicBezTo>
                <a:cubicBezTo>
                  <a:pt x="558179" y="301436"/>
                  <a:pt x="607891" y="334326"/>
                  <a:pt x="659874" y="365516"/>
                </a:cubicBezTo>
                <a:cubicBezTo>
                  <a:pt x="711842" y="396471"/>
                  <a:pt x="772192" y="418818"/>
                  <a:pt x="829177" y="444421"/>
                </a:cubicBezTo>
                <a:cubicBezTo>
                  <a:pt x="960626" y="503711"/>
                  <a:pt x="1092650" y="562693"/>
                  <a:pt x="1231903" y="613682"/>
                </a:cubicBezTo>
                <a:cubicBezTo>
                  <a:pt x="1368099" y="663381"/>
                  <a:pt x="1823141" y="686561"/>
                  <a:pt x="1911736" y="685084"/>
                </a:cubicBezTo>
                <a:cubicBezTo>
                  <a:pt x="2024994" y="682992"/>
                  <a:pt x="2291986" y="655399"/>
                  <a:pt x="2564313" y="632143"/>
                </a:cubicBezTo>
                <a:cubicBezTo>
                  <a:pt x="2595089" y="629364"/>
                  <a:pt x="2625288" y="626893"/>
                  <a:pt x="2657304" y="624913"/>
                </a:cubicBezTo>
                <a:cubicBezTo>
                  <a:pt x="3564401" y="568191"/>
                  <a:pt x="4203594" y="276765"/>
                  <a:pt x="4235818" y="259339"/>
                </a:cubicBezTo>
                <a:cubicBezTo>
                  <a:pt x="4287616" y="231474"/>
                  <a:pt x="4460006" y="176429"/>
                  <a:pt x="4460331" y="176864"/>
                </a:cubicBezTo>
                <a:cubicBezTo>
                  <a:pt x="4464175" y="181144"/>
                  <a:pt x="4483735" y="184529"/>
                  <a:pt x="4499578" y="186791"/>
                </a:cubicBezTo>
                <a:lnTo>
                  <a:pt x="4514640" y="188841"/>
                </a:lnTo>
                <a:lnTo>
                  <a:pt x="4516523" y="189988"/>
                </a:lnTo>
                <a:cubicBezTo>
                  <a:pt x="4522035" y="190091"/>
                  <a:pt x="4521760" y="189857"/>
                  <a:pt x="4518126" y="189316"/>
                </a:cubicBezTo>
                <a:lnTo>
                  <a:pt x="4514640" y="188841"/>
                </a:lnTo>
                <a:lnTo>
                  <a:pt x="4511569" y="186970"/>
                </a:lnTo>
                <a:cubicBezTo>
                  <a:pt x="4510788" y="185226"/>
                  <a:pt x="4510719" y="182981"/>
                  <a:pt x="4510888" y="180943"/>
                </a:cubicBezTo>
                <a:cubicBezTo>
                  <a:pt x="4511690" y="170169"/>
                  <a:pt x="4517648" y="160906"/>
                  <a:pt x="4531865" y="155151"/>
                </a:cubicBezTo>
                <a:cubicBezTo>
                  <a:pt x="4545507" y="149703"/>
                  <a:pt x="4559473" y="144689"/>
                  <a:pt x="4573441" y="139676"/>
                </a:cubicBezTo>
                <a:cubicBezTo>
                  <a:pt x="4585075" y="135420"/>
                  <a:pt x="4593048" y="134454"/>
                  <a:pt x="4594964" y="145847"/>
                </a:cubicBezTo>
                <a:cubicBezTo>
                  <a:pt x="4596879" y="157242"/>
                  <a:pt x="4613452" y="160454"/>
                  <a:pt x="4623059" y="152410"/>
                </a:cubicBezTo>
                <a:cubicBezTo>
                  <a:pt x="4660632" y="120811"/>
                  <a:pt x="4705757" y="95654"/>
                  <a:pt x="4748356" y="68192"/>
                </a:cubicBezTo>
                <a:cubicBezTo>
                  <a:pt x="4778098" y="49168"/>
                  <a:pt x="4809406" y="31378"/>
                  <a:pt x="4833812" y="8017"/>
                </a:cubicBezTo>
                <a:cubicBezTo>
                  <a:pt x="4838299" y="3678"/>
                  <a:pt x="4842399" y="-2039"/>
                  <a:pt x="4850908" y="727"/>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solidFill>
                <a:schemeClr val="tx1"/>
              </a:solidFill>
            </a:endParaRPr>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1000941" y="685801"/>
            <a:ext cx="3494859" cy="5491162"/>
          </a:xfrm>
        </p:spPr>
        <p:txBody>
          <a:bodyPr vert="horz" lIns="91440" tIns="45720" rIns="91440" bIns="45720" rtlCol="0" anchor="ctr">
            <a:normAutofit/>
          </a:bodyPr>
          <a:lstStyle/>
          <a:p>
            <a:r>
              <a:rPr lang="en-US" kern="1200" dirty="0">
                <a:solidFill>
                  <a:schemeClr val="tx1"/>
                </a:solidFill>
                <a:latin typeface="+mj-lt"/>
                <a:ea typeface="+mj-ea"/>
                <a:cs typeface="+mj-cs"/>
              </a:rPr>
              <a:t>Fiscal Year</a:t>
            </a:r>
          </a:p>
        </p:txBody>
      </p:sp>
      <p:sp>
        <p:nvSpPr>
          <p:cNvPr id="17" name="Freeform: Shape 16">
            <a:extLst>
              <a:ext uri="{FF2B5EF4-FFF2-40B4-BE49-F238E27FC236}">
                <a16:creationId xmlns:a16="http://schemas.microsoft.com/office/drawing/2014/main" id="{BCBCD42A-7180-90E0-5687-20289183E4A8}"/>
              </a:ext>
            </a:extLst>
          </p:cNvPr>
          <p:cNvSpPr/>
          <p:nvPr/>
        </p:nvSpPr>
        <p:spPr>
          <a:xfrm>
            <a:off x="4702547" y="880758"/>
            <a:ext cx="6651253" cy="993128"/>
          </a:xfrm>
          <a:custGeom>
            <a:avLst/>
            <a:gdLst>
              <a:gd name="connsiteX0" fmla="*/ 0 w 6651253"/>
              <a:gd name="connsiteY0" fmla="*/ 165525 h 993128"/>
              <a:gd name="connsiteX1" fmla="*/ 165525 w 6651253"/>
              <a:gd name="connsiteY1" fmla="*/ 0 h 993128"/>
              <a:gd name="connsiteX2" fmla="*/ 6485728 w 6651253"/>
              <a:gd name="connsiteY2" fmla="*/ 0 h 993128"/>
              <a:gd name="connsiteX3" fmla="*/ 6651253 w 6651253"/>
              <a:gd name="connsiteY3" fmla="*/ 165525 h 993128"/>
              <a:gd name="connsiteX4" fmla="*/ 6651253 w 6651253"/>
              <a:gd name="connsiteY4" fmla="*/ 827603 h 993128"/>
              <a:gd name="connsiteX5" fmla="*/ 6485728 w 6651253"/>
              <a:gd name="connsiteY5" fmla="*/ 993128 h 993128"/>
              <a:gd name="connsiteX6" fmla="*/ 165525 w 6651253"/>
              <a:gd name="connsiteY6" fmla="*/ 993128 h 993128"/>
              <a:gd name="connsiteX7" fmla="*/ 0 w 6651253"/>
              <a:gd name="connsiteY7" fmla="*/ 827603 h 993128"/>
              <a:gd name="connsiteX8" fmla="*/ 0 w 6651253"/>
              <a:gd name="connsiteY8" fmla="*/ 165525 h 99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253" h="993128">
                <a:moveTo>
                  <a:pt x="0" y="165525"/>
                </a:moveTo>
                <a:cubicBezTo>
                  <a:pt x="0" y="74108"/>
                  <a:pt x="74108" y="0"/>
                  <a:pt x="165525" y="0"/>
                </a:cubicBezTo>
                <a:lnTo>
                  <a:pt x="6485728" y="0"/>
                </a:lnTo>
                <a:cubicBezTo>
                  <a:pt x="6577145" y="0"/>
                  <a:pt x="6651253" y="74108"/>
                  <a:pt x="6651253" y="165525"/>
                </a:cubicBezTo>
                <a:lnTo>
                  <a:pt x="6651253" y="827603"/>
                </a:lnTo>
                <a:cubicBezTo>
                  <a:pt x="6651253" y="919020"/>
                  <a:pt x="6577145" y="993128"/>
                  <a:pt x="6485728" y="993128"/>
                </a:cubicBezTo>
                <a:lnTo>
                  <a:pt x="165525" y="993128"/>
                </a:lnTo>
                <a:cubicBezTo>
                  <a:pt x="74108" y="993128"/>
                  <a:pt x="0" y="919020"/>
                  <a:pt x="0" y="827603"/>
                </a:cubicBezTo>
                <a:lnTo>
                  <a:pt x="0" y="165525"/>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3731" tIns="143731" rIns="143731" bIns="143731" numCol="1" spcCol="1270" anchor="ctr" anchorCtr="0">
            <a:noAutofit/>
          </a:bodyPr>
          <a:lstStyle/>
          <a:p>
            <a:pPr marL="0" lvl="0" indent="0" algn="l" defTabSz="1111250">
              <a:lnSpc>
                <a:spcPct val="90000"/>
              </a:lnSpc>
              <a:spcBef>
                <a:spcPct val="0"/>
              </a:spcBef>
              <a:spcAft>
                <a:spcPct val="35000"/>
              </a:spcAft>
              <a:buNone/>
            </a:pPr>
            <a:r>
              <a:rPr lang="en-US" sz="2500" kern="1200" dirty="0"/>
              <a:t>GDOT has a fiscal year from July 1 – June 30</a:t>
            </a:r>
          </a:p>
        </p:txBody>
      </p:sp>
      <p:sp>
        <p:nvSpPr>
          <p:cNvPr id="19" name="Freeform: Shape 18">
            <a:extLst>
              <a:ext uri="{FF2B5EF4-FFF2-40B4-BE49-F238E27FC236}">
                <a16:creationId xmlns:a16="http://schemas.microsoft.com/office/drawing/2014/main" id="{DB20F22D-6851-914C-65DD-878B43D03C05}"/>
              </a:ext>
            </a:extLst>
          </p:cNvPr>
          <p:cNvSpPr/>
          <p:nvPr/>
        </p:nvSpPr>
        <p:spPr>
          <a:xfrm>
            <a:off x="4702547" y="1945887"/>
            <a:ext cx="6651253" cy="993128"/>
          </a:xfrm>
          <a:custGeom>
            <a:avLst/>
            <a:gdLst>
              <a:gd name="connsiteX0" fmla="*/ 0 w 6651253"/>
              <a:gd name="connsiteY0" fmla="*/ 165525 h 993128"/>
              <a:gd name="connsiteX1" fmla="*/ 165525 w 6651253"/>
              <a:gd name="connsiteY1" fmla="*/ 0 h 993128"/>
              <a:gd name="connsiteX2" fmla="*/ 6485728 w 6651253"/>
              <a:gd name="connsiteY2" fmla="*/ 0 h 993128"/>
              <a:gd name="connsiteX3" fmla="*/ 6651253 w 6651253"/>
              <a:gd name="connsiteY3" fmla="*/ 165525 h 993128"/>
              <a:gd name="connsiteX4" fmla="*/ 6651253 w 6651253"/>
              <a:gd name="connsiteY4" fmla="*/ 827603 h 993128"/>
              <a:gd name="connsiteX5" fmla="*/ 6485728 w 6651253"/>
              <a:gd name="connsiteY5" fmla="*/ 993128 h 993128"/>
              <a:gd name="connsiteX6" fmla="*/ 165525 w 6651253"/>
              <a:gd name="connsiteY6" fmla="*/ 993128 h 993128"/>
              <a:gd name="connsiteX7" fmla="*/ 0 w 6651253"/>
              <a:gd name="connsiteY7" fmla="*/ 827603 h 993128"/>
              <a:gd name="connsiteX8" fmla="*/ 0 w 6651253"/>
              <a:gd name="connsiteY8" fmla="*/ 165525 h 99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253" h="993128">
                <a:moveTo>
                  <a:pt x="0" y="165525"/>
                </a:moveTo>
                <a:cubicBezTo>
                  <a:pt x="0" y="74108"/>
                  <a:pt x="74108" y="0"/>
                  <a:pt x="165525" y="0"/>
                </a:cubicBezTo>
                <a:lnTo>
                  <a:pt x="6485728" y="0"/>
                </a:lnTo>
                <a:cubicBezTo>
                  <a:pt x="6577145" y="0"/>
                  <a:pt x="6651253" y="74108"/>
                  <a:pt x="6651253" y="165525"/>
                </a:cubicBezTo>
                <a:lnTo>
                  <a:pt x="6651253" y="827603"/>
                </a:lnTo>
                <a:cubicBezTo>
                  <a:pt x="6651253" y="919020"/>
                  <a:pt x="6577145" y="993128"/>
                  <a:pt x="6485728" y="993128"/>
                </a:cubicBezTo>
                <a:lnTo>
                  <a:pt x="165525" y="993128"/>
                </a:lnTo>
                <a:cubicBezTo>
                  <a:pt x="74108" y="993128"/>
                  <a:pt x="0" y="919020"/>
                  <a:pt x="0" y="827603"/>
                </a:cubicBezTo>
                <a:lnTo>
                  <a:pt x="0" y="165525"/>
                </a:lnTo>
                <a:close/>
              </a:path>
            </a:pathLst>
          </a:custGeom>
        </p:spPr>
        <p:style>
          <a:lnRef idx="2">
            <a:schemeClr val="lt1">
              <a:hueOff val="0"/>
              <a:satOff val="0"/>
              <a:lumOff val="0"/>
              <a:alphaOff val="0"/>
            </a:schemeClr>
          </a:lnRef>
          <a:fillRef idx="1">
            <a:schemeClr val="accent5">
              <a:hueOff val="-1689636"/>
              <a:satOff val="-4355"/>
              <a:lumOff val="-2941"/>
              <a:alphaOff val="0"/>
            </a:schemeClr>
          </a:fillRef>
          <a:effectRef idx="0">
            <a:schemeClr val="accent5">
              <a:hueOff val="-1689636"/>
              <a:satOff val="-4355"/>
              <a:lumOff val="-2941"/>
              <a:alphaOff val="0"/>
            </a:schemeClr>
          </a:effectRef>
          <a:fontRef idx="minor">
            <a:schemeClr val="lt1"/>
          </a:fontRef>
        </p:style>
        <p:txBody>
          <a:bodyPr spcFirstLastPara="0" vert="horz" wrap="square" lIns="143731" tIns="143731" rIns="143731" bIns="143731" numCol="1" spcCol="1270" anchor="ctr" anchorCtr="0">
            <a:noAutofit/>
          </a:bodyPr>
          <a:lstStyle/>
          <a:p>
            <a:pPr marL="0" lvl="0" indent="0" algn="l" defTabSz="1111250">
              <a:lnSpc>
                <a:spcPct val="90000"/>
              </a:lnSpc>
              <a:spcBef>
                <a:spcPct val="0"/>
              </a:spcBef>
              <a:spcAft>
                <a:spcPct val="35000"/>
              </a:spcAft>
              <a:buNone/>
            </a:pPr>
            <a:r>
              <a:rPr lang="en-US" sz="2500" kern="1200" dirty="0"/>
              <a:t>GDOT plans the budget for each phase of work based on fiscal years.</a:t>
            </a:r>
          </a:p>
        </p:txBody>
      </p:sp>
      <p:sp>
        <p:nvSpPr>
          <p:cNvPr id="23" name="Freeform: Shape 22">
            <a:extLst>
              <a:ext uri="{FF2B5EF4-FFF2-40B4-BE49-F238E27FC236}">
                <a16:creationId xmlns:a16="http://schemas.microsoft.com/office/drawing/2014/main" id="{D9F94B9D-2207-1364-0849-FE0D834C4B6F}"/>
              </a:ext>
            </a:extLst>
          </p:cNvPr>
          <p:cNvSpPr/>
          <p:nvPr/>
        </p:nvSpPr>
        <p:spPr>
          <a:xfrm>
            <a:off x="4702547" y="3011016"/>
            <a:ext cx="6651253" cy="993128"/>
          </a:xfrm>
          <a:custGeom>
            <a:avLst/>
            <a:gdLst>
              <a:gd name="connsiteX0" fmla="*/ 0 w 6651253"/>
              <a:gd name="connsiteY0" fmla="*/ 165525 h 993128"/>
              <a:gd name="connsiteX1" fmla="*/ 165525 w 6651253"/>
              <a:gd name="connsiteY1" fmla="*/ 0 h 993128"/>
              <a:gd name="connsiteX2" fmla="*/ 6485728 w 6651253"/>
              <a:gd name="connsiteY2" fmla="*/ 0 h 993128"/>
              <a:gd name="connsiteX3" fmla="*/ 6651253 w 6651253"/>
              <a:gd name="connsiteY3" fmla="*/ 165525 h 993128"/>
              <a:gd name="connsiteX4" fmla="*/ 6651253 w 6651253"/>
              <a:gd name="connsiteY4" fmla="*/ 827603 h 993128"/>
              <a:gd name="connsiteX5" fmla="*/ 6485728 w 6651253"/>
              <a:gd name="connsiteY5" fmla="*/ 993128 h 993128"/>
              <a:gd name="connsiteX6" fmla="*/ 165525 w 6651253"/>
              <a:gd name="connsiteY6" fmla="*/ 993128 h 993128"/>
              <a:gd name="connsiteX7" fmla="*/ 0 w 6651253"/>
              <a:gd name="connsiteY7" fmla="*/ 827603 h 993128"/>
              <a:gd name="connsiteX8" fmla="*/ 0 w 6651253"/>
              <a:gd name="connsiteY8" fmla="*/ 165525 h 99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253" h="993128">
                <a:moveTo>
                  <a:pt x="0" y="165525"/>
                </a:moveTo>
                <a:cubicBezTo>
                  <a:pt x="0" y="74108"/>
                  <a:pt x="74108" y="0"/>
                  <a:pt x="165525" y="0"/>
                </a:cubicBezTo>
                <a:lnTo>
                  <a:pt x="6485728" y="0"/>
                </a:lnTo>
                <a:cubicBezTo>
                  <a:pt x="6577145" y="0"/>
                  <a:pt x="6651253" y="74108"/>
                  <a:pt x="6651253" y="165525"/>
                </a:cubicBezTo>
                <a:lnTo>
                  <a:pt x="6651253" y="827603"/>
                </a:lnTo>
                <a:cubicBezTo>
                  <a:pt x="6651253" y="919020"/>
                  <a:pt x="6577145" y="993128"/>
                  <a:pt x="6485728" y="993128"/>
                </a:cubicBezTo>
                <a:lnTo>
                  <a:pt x="165525" y="993128"/>
                </a:lnTo>
                <a:cubicBezTo>
                  <a:pt x="74108" y="993128"/>
                  <a:pt x="0" y="919020"/>
                  <a:pt x="0" y="827603"/>
                </a:cubicBezTo>
                <a:lnTo>
                  <a:pt x="0" y="165525"/>
                </a:lnTo>
                <a:close/>
              </a:path>
            </a:pathLst>
          </a:custGeom>
        </p:spPr>
        <p:style>
          <a:lnRef idx="2">
            <a:schemeClr val="lt1">
              <a:hueOff val="0"/>
              <a:satOff val="0"/>
              <a:lumOff val="0"/>
              <a:alphaOff val="0"/>
            </a:schemeClr>
          </a:lnRef>
          <a:fillRef idx="1">
            <a:schemeClr val="accent5">
              <a:hueOff val="-3379271"/>
              <a:satOff val="-8710"/>
              <a:lumOff val="-5883"/>
              <a:alphaOff val="0"/>
            </a:schemeClr>
          </a:fillRef>
          <a:effectRef idx="0">
            <a:schemeClr val="accent5">
              <a:hueOff val="-3379271"/>
              <a:satOff val="-8710"/>
              <a:lumOff val="-5883"/>
              <a:alphaOff val="0"/>
            </a:schemeClr>
          </a:effectRef>
          <a:fontRef idx="minor">
            <a:schemeClr val="lt1"/>
          </a:fontRef>
        </p:style>
        <p:txBody>
          <a:bodyPr spcFirstLastPara="0" vert="horz" wrap="square" lIns="143731" tIns="143731" rIns="143731" bIns="143731" numCol="1" spcCol="1270" anchor="ctr" anchorCtr="0">
            <a:noAutofit/>
          </a:bodyPr>
          <a:lstStyle/>
          <a:p>
            <a:pPr marL="0" lvl="0" indent="0" algn="l" defTabSz="1111250">
              <a:lnSpc>
                <a:spcPct val="90000"/>
              </a:lnSpc>
              <a:spcBef>
                <a:spcPct val="0"/>
              </a:spcBef>
              <a:spcAft>
                <a:spcPct val="35000"/>
              </a:spcAft>
              <a:buNone/>
            </a:pPr>
            <a:r>
              <a:rPr lang="en-US" sz="2500" kern="1200" dirty="0"/>
              <a:t>For example: Management Let Date</a:t>
            </a:r>
          </a:p>
        </p:txBody>
      </p:sp>
      <p:sp>
        <p:nvSpPr>
          <p:cNvPr id="24" name="Freeform: Shape 23">
            <a:extLst>
              <a:ext uri="{FF2B5EF4-FFF2-40B4-BE49-F238E27FC236}">
                <a16:creationId xmlns:a16="http://schemas.microsoft.com/office/drawing/2014/main" id="{50CEFF58-083B-56CB-7B84-CBC4D8C9208C}"/>
              </a:ext>
            </a:extLst>
          </p:cNvPr>
          <p:cNvSpPr/>
          <p:nvPr/>
        </p:nvSpPr>
        <p:spPr>
          <a:xfrm>
            <a:off x="4702547" y="4076145"/>
            <a:ext cx="6651253" cy="993128"/>
          </a:xfrm>
          <a:custGeom>
            <a:avLst/>
            <a:gdLst>
              <a:gd name="connsiteX0" fmla="*/ 0 w 6651253"/>
              <a:gd name="connsiteY0" fmla="*/ 165525 h 993128"/>
              <a:gd name="connsiteX1" fmla="*/ 165525 w 6651253"/>
              <a:gd name="connsiteY1" fmla="*/ 0 h 993128"/>
              <a:gd name="connsiteX2" fmla="*/ 6485728 w 6651253"/>
              <a:gd name="connsiteY2" fmla="*/ 0 h 993128"/>
              <a:gd name="connsiteX3" fmla="*/ 6651253 w 6651253"/>
              <a:gd name="connsiteY3" fmla="*/ 165525 h 993128"/>
              <a:gd name="connsiteX4" fmla="*/ 6651253 w 6651253"/>
              <a:gd name="connsiteY4" fmla="*/ 827603 h 993128"/>
              <a:gd name="connsiteX5" fmla="*/ 6485728 w 6651253"/>
              <a:gd name="connsiteY5" fmla="*/ 993128 h 993128"/>
              <a:gd name="connsiteX6" fmla="*/ 165525 w 6651253"/>
              <a:gd name="connsiteY6" fmla="*/ 993128 h 993128"/>
              <a:gd name="connsiteX7" fmla="*/ 0 w 6651253"/>
              <a:gd name="connsiteY7" fmla="*/ 827603 h 993128"/>
              <a:gd name="connsiteX8" fmla="*/ 0 w 6651253"/>
              <a:gd name="connsiteY8" fmla="*/ 165525 h 99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253" h="993128">
                <a:moveTo>
                  <a:pt x="0" y="165525"/>
                </a:moveTo>
                <a:cubicBezTo>
                  <a:pt x="0" y="74108"/>
                  <a:pt x="74108" y="0"/>
                  <a:pt x="165525" y="0"/>
                </a:cubicBezTo>
                <a:lnTo>
                  <a:pt x="6485728" y="0"/>
                </a:lnTo>
                <a:cubicBezTo>
                  <a:pt x="6577145" y="0"/>
                  <a:pt x="6651253" y="74108"/>
                  <a:pt x="6651253" y="165525"/>
                </a:cubicBezTo>
                <a:lnTo>
                  <a:pt x="6651253" y="827603"/>
                </a:lnTo>
                <a:cubicBezTo>
                  <a:pt x="6651253" y="919020"/>
                  <a:pt x="6577145" y="993128"/>
                  <a:pt x="6485728" y="993128"/>
                </a:cubicBezTo>
                <a:lnTo>
                  <a:pt x="165525" y="993128"/>
                </a:lnTo>
                <a:cubicBezTo>
                  <a:pt x="74108" y="993128"/>
                  <a:pt x="0" y="919020"/>
                  <a:pt x="0" y="827603"/>
                </a:cubicBezTo>
                <a:lnTo>
                  <a:pt x="0" y="165525"/>
                </a:lnTo>
                <a:close/>
              </a:path>
            </a:pathLst>
          </a:custGeom>
        </p:spPr>
        <p:style>
          <a:lnRef idx="2">
            <a:schemeClr val="lt1">
              <a:hueOff val="0"/>
              <a:satOff val="0"/>
              <a:lumOff val="0"/>
              <a:alphaOff val="0"/>
            </a:schemeClr>
          </a:lnRef>
          <a:fillRef idx="1">
            <a:schemeClr val="accent5">
              <a:hueOff val="-5068907"/>
              <a:satOff val="-13064"/>
              <a:lumOff val="-8824"/>
              <a:alphaOff val="0"/>
            </a:schemeClr>
          </a:fillRef>
          <a:effectRef idx="0">
            <a:schemeClr val="accent5">
              <a:hueOff val="-5068907"/>
              <a:satOff val="-13064"/>
              <a:lumOff val="-8824"/>
              <a:alphaOff val="0"/>
            </a:schemeClr>
          </a:effectRef>
          <a:fontRef idx="minor">
            <a:schemeClr val="lt1"/>
          </a:fontRef>
        </p:style>
        <p:txBody>
          <a:bodyPr spcFirstLastPara="0" vert="horz" wrap="square" lIns="143731" tIns="143731" rIns="143731" bIns="143731" numCol="1" spcCol="1270" anchor="ctr" anchorCtr="0">
            <a:noAutofit/>
          </a:bodyPr>
          <a:lstStyle/>
          <a:p>
            <a:pPr marL="0" lvl="0" indent="0" algn="l" defTabSz="1111250">
              <a:lnSpc>
                <a:spcPct val="90000"/>
              </a:lnSpc>
              <a:spcBef>
                <a:spcPct val="0"/>
              </a:spcBef>
              <a:spcAft>
                <a:spcPct val="35000"/>
              </a:spcAft>
              <a:buNone/>
            </a:pPr>
            <a:r>
              <a:rPr lang="en-US" sz="2500" kern="1200" dirty="0"/>
              <a:t>4/12/23 = FY23 (because it is before June 30 it is the same calendar year)</a:t>
            </a:r>
          </a:p>
        </p:txBody>
      </p:sp>
      <p:sp>
        <p:nvSpPr>
          <p:cNvPr id="25" name="Freeform: Shape 24">
            <a:extLst>
              <a:ext uri="{FF2B5EF4-FFF2-40B4-BE49-F238E27FC236}">
                <a16:creationId xmlns:a16="http://schemas.microsoft.com/office/drawing/2014/main" id="{61D34382-3388-FF4D-E642-6A577E94548C}"/>
              </a:ext>
            </a:extLst>
          </p:cNvPr>
          <p:cNvSpPr/>
          <p:nvPr/>
        </p:nvSpPr>
        <p:spPr>
          <a:xfrm>
            <a:off x="4702547" y="5141274"/>
            <a:ext cx="6651253" cy="993128"/>
          </a:xfrm>
          <a:custGeom>
            <a:avLst/>
            <a:gdLst>
              <a:gd name="connsiteX0" fmla="*/ 0 w 6651253"/>
              <a:gd name="connsiteY0" fmla="*/ 165525 h 993128"/>
              <a:gd name="connsiteX1" fmla="*/ 165525 w 6651253"/>
              <a:gd name="connsiteY1" fmla="*/ 0 h 993128"/>
              <a:gd name="connsiteX2" fmla="*/ 6485728 w 6651253"/>
              <a:gd name="connsiteY2" fmla="*/ 0 h 993128"/>
              <a:gd name="connsiteX3" fmla="*/ 6651253 w 6651253"/>
              <a:gd name="connsiteY3" fmla="*/ 165525 h 993128"/>
              <a:gd name="connsiteX4" fmla="*/ 6651253 w 6651253"/>
              <a:gd name="connsiteY4" fmla="*/ 827603 h 993128"/>
              <a:gd name="connsiteX5" fmla="*/ 6485728 w 6651253"/>
              <a:gd name="connsiteY5" fmla="*/ 993128 h 993128"/>
              <a:gd name="connsiteX6" fmla="*/ 165525 w 6651253"/>
              <a:gd name="connsiteY6" fmla="*/ 993128 h 993128"/>
              <a:gd name="connsiteX7" fmla="*/ 0 w 6651253"/>
              <a:gd name="connsiteY7" fmla="*/ 827603 h 993128"/>
              <a:gd name="connsiteX8" fmla="*/ 0 w 6651253"/>
              <a:gd name="connsiteY8" fmla="*/ 165525 h 99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1253" h="993128">
                <a:moveTo>
                  <a:pt x="0" y="165525"/>
                </a:moveTo>
                <a:cubicBezTo>
                  <a:pt x="0" y="74108"/>
                  <a:pt x="74108" y="0"/>
                  <a:pt x="165525" y="0"/>
                </a:cubicBezTo>
                <a:lnTo>
                  <a:pt x="6485728" y="0"/>
                </a:lnTo>
                <a:cubicBezTo>
                  <a:pt x="6577145" y="0"/>
                  <a:pt x="6651253" y="74108"/>
                  <a:pt x="6651253" y="165525"/>
                </a:cubicBezTo>
                <a:lnTo>
                  <a:pt x="6651253" y="827603"/>
                </a:lnTo>
                <a:cubicBezTo>
                  <a:pt x="6651253" y="919020"/>
                  <a:pt x="6577145" y="993128"/>
                  <a:pt x="6485728" y="993128"/>
                </a:cubicBezTo>
                <a:lnTo>
                  <a:pt x="165525" y="993128"/>
                </a:lnTo>
                <a:cubicBezTo>
                  <a:pt x="74108" y="993128"/>
                  <a:pt x="0" y="919020"/>
                  <a:pt x="0" y="827603"/>
                </a:cubicBezTo>
                <a:lnTo>
                  <a:pt x="0" y="165525"/>
                </a:lnTo>
                <a:close/>
              </a:path>
            </a:pathLst>
          </a:custGeom>
        </p:spPr>
        <p:style>
          <a:lnRef idx="2">
            <a:schemeClr val="lt1">
              <a:hueOff val="0"/>
              <a:satOff val="0"/>
              <a:lumOff val="0"/>
              <a:alphaOff val="0"/>
            </a:schemeClr>
          </a:lnRef>
          <a:fillRef idx="1">
            <a:schemeClr val="accent5">
              <a:hueOff val="-6758543"/>
              <a:satOff val="-17419"/>
              <a:lumOff val="-11765"/>
              <a:alphaOff val="0"/>
            </a:schemeClr>
          </a:fillRef>
          <a:effectRef idx="0">
            <a:schemeClr val="accent5">
              <a:hueOff val="-6758543"/>
              <a:satOff val="-17419"/>
              <a:lumOff val="-11765"/>
              <a:alphaOff val="0"/>
            </a:schemeClr>
          </a:effectRef>
          <a:fontRef idx="minor">
            <a:schemeClr val="lt1"/>
          </a:fontRef>
        </p:style>
        <p:txBody>
          <a:bodyPr spcFirstLastPara="0" vert="horz" wrap="square" lIns="143731" tIns="143731" rIns="143731" bIns="143731" numCol="1" spcCol="1270" anchor="ctr" anchorCtr="0">
            <a:noAutofit/>
          </a:bodyPr>
          <a:lstStyle/>
          <a:p>
            <a:pPr marL="0" lvl="0" indent="0" algn="l" defTabSz="1111250">
              <a:lnSpc>
                <a:spcPct val="90000"/>
              </a:lnSpc>
              <a:spcBef>
                <a:spcPct val="0"/>
              </a:spcBef>
              <a:spcAft>
                <a:spcPct val="35000"/>
              </a:spcAft>
              <a:buNone/>
            </a:pPr>
            <a:r>
              <a:rPr lang="en-US" sz="2500" kern="1200" dirty="0"/>
              <a:t>8/9/23 = FY24 (because it is after July 1 it is the not the same calendar year)</a:t>
            </a:r>
          </a:p>
        </p:txBody>
      </p:sp>
    </p:spTree>
    <p:extLst>
      <p:ext uri="{BB962C8B-B14F-4D97-AF65-F5344CB8AC3E}">
        <p14:creationId xmlns:p14="http://schemas.microsoft.com/office/powerpoint/2010/main" val="334941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3" grpId="0" animBg="1"/>
      <p:bldP spid="24"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Learning Objectives</a:t>
            </a:r>
          </a:p>
        </p:txBody>
      </p:sp>
      <p:sp>
        <p:nvSpPr>
          <p:cNvPr id="4" name="Oval 3">
            <a:extLst>
              <a:ext uri="{FF2B5EF4-FFF2-40B4-BE49-F238E27FC236}">
                <a16:creationId xmlns:a16="http://schemas.microsoft.com/office/drawing/2014/main" id="{57F9C20E-A8A0-C5B3-D7F8-274F35B19D97}"/>
              </a:ext>
            </a:extLst>
          </p:cNvPr>
          <p:cNvSpPr/>
          <p:nvPr/>
        </p:nvSpPr>
        <p:spPr>
          <a:xfrm>
            <a:off x="641065" y="2207059"/>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4" descr="Workflow">
            <a:extLst>
              <a:ext uri="{FF2B5EF4-FFF2-40B4-BE49-F238E27FC236}">
                <a16:creationId xmlns:a16="http://schemas.microsoft.com/office/drawing/2014/main" id="{EB876232-673A-0B17-3A9A-3DC16B82EDCA}"/>
              </a:ext>
            </a:extLst>
          </p:cNvPr>
          <p:cNvSpPr/>
          <p:nvPr/>
        </p:nvSpPr>
        <p:spPr>
          <a:xfrm>
            <a:off x="829492" y="2395480"/>
            <a:ext cx="520402" cy="52040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C4810DFE-202D-8E61-89E7-37C0A869ED36}"/>
              </a:ext>
            </a:extLst>
          </p:cNvPr>
          <p:cNvSpPr/>
          <p:nvPr/>
        </p:nvSpPr>
        <p:spPr>
          <a:xfrm>
            <a:off x="1669332" y="2497516"/>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Be able to list the</a:t>
            </a:r>
            <a:r>
              <a:rPr lang="en-US" sz="2400" dirty="0"/>
              <a:t> PDP </a:t>
            </a:r>
            <a:r>
              <a:rPr lang="en-US" sz="2400" kern="1200" dirty="0"/>
              <a:t>phases of a project.</a:t>
            </a:r>
          </a:p>
        </p:txBody>
      </p:sp>
      <p:sp>
        <p:nvSpPr>
          <p:cNvPr id="11" name="Oval 10">
            <a:extLst>
              <a:ext uri="{FF2B5EF4-FFF2-40B4-BE49-F238E27FC236}">
                <a16:creationId xmlns:a16="http://schemas.microsoft.com/office/drawing/2014/main" id="{E498714F-08CC-91D0-A9AC-4B7004E7698A}"/>
              </a:ext>
            </a:extLst>
          </p:cNvPr>
          <p:cNvSpPr/>
          <p:nvPr/>
        </p:nvSpPr>
        <p:spPr>
          <a:xfrm>
            <a:off x="4185054" y="2217817"/>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Rectangle 11" descr="Bullseye">
            <a:extLst>
              <a:ext uri="{FF2B5EF4-FFF2-40B4-BE49-F238E27FC236}">
                <a16:creationId xmlns:a16="http://schemas.microsoft.com/office/drawing/2014/main" id="{2B1BB994-DB20-442E-601F-50E9D96CC12E}"/>
              </a:ext>
            </a:extLst>
          </p:cNvPr>
          <p:cNvSpPr/>
          <p:nvPr/>
        </p:nvSpPr>
        <p:spPr>
          <a:xfrm>
            <a:off x="4373478" y="2406237"/>
            <a:ext cx="520402" cy="52040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3" name="Freeform: Shape 12">
            <a:extLst>
              <a:ext uri="{FF2B5EF4-FFF2-40B4-BE49-F238E27FC236}">
                <a16:creationId xmlns:a16="http://schemas.microsoft.com/office/drawing/2014/main" id="{27EBA446-F8AB-F446-B8C4-E1BB6579EB26}"/>
              </a:ext>
            </a:extLst>
          </p:cNvPr>
          <p:cNvSpPr/>
          <p:nvPr/>
        </p:nvSpPr>
        <p:spPr>
          <a:xfrm>
            <a:off x="5242294" y="2497516"/>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Be able to list the milestones are part of the PM’s metrics.</a:t>
            </a:r>
          </a:p>
        </p:txBody>
      </p:sp>
      <p:sp>
        <p:nvSpPr>
          <p:cNvPr id="14" name="Oval 13">
            <a:extLst>
              <a:ext uri="{FF2B5EF4-FFF2-40B4-BE49-F238E27FC236}">
                <a16:creationId xmlns:a16="http://schemas.microsoft.com/office/drawing/2014/main" id="{C2F001D7-6596-2845-5A00-1E7137CE8B23}"/>
              </a:ext>
            </a:extLst>
          </p:cNvPr>
          <p:cNvSpPr/>
          <p:nvPr/>
        </p:nvSpPr>
        <p:spPr>
          <a:xfrm>
            <a:off x="7704226" y="2239333"/>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5" name="Rectangle 14" descr="Monthly calendar">
            <a:extLst>
              <a:ext uri="{FF2B5EF4-FFF2-40B4-BE49-F238E27FC236}">
                <a16:creationId xmlns:a16="http://schemas.microsoft.com/office/drawing/2014/main" id="{90ADF1E8-0F1B-BEEC-9B22-A967FE69BC69}"/>
              </a:ext>
            </a:extLst>
          </p:cNvPr>
          <p:cNvSpPr/>
          <p:nvPr/>
        </p:nvSpPr>
        <p:spPr>
          <a:xfrm>
            <a:off x="7892650" y="2427755"/>
            <a:ext cx="520402" cy="52040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0C3DF8E4-D3F1-10A7-7EE2-64DF4485604E}"/>
              </a:ext>
            </a:extLst>
          </p:cNvPr>
          <p:cNvSpPr/>
          <p:nvPr/>
        </p:nvSpPr>
        <p:spPr>
          <a:xfrm>
            <a:off x="8815255" y="2497516"/>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Be able to identify a fiscal year from a date.</a:t>
            </a:r>
          </a:p>
        </p:txBody>
      </p:sp>
      <p:sp>
        <p:nvSpPr>
          <p:cNvPr id="17" name="Oval 16">
            <a:extLst>
              <a:ext uri="{FF2B5EF4-FFF2-40B4-BE49-F238E27FC236}">
                <a16:creationId xmlns:a16="http://schemas.microsoft.com/office/drawing/2014/main" id="{A1B51361-404F-4150-5526-50AF6143C9CD}"/>
              </a:ext>
            </a:extLst>
          </p:cNvPr>
          <p:cNvSpPr/>
          <p:nvPr/>
        </p:nvSpPr>
        <p:spPr>
          <a:xfrm>
            <a:off x="579819" y="4134489"/>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8" name="Rectangle 17" descr="Customer Review">
            <a:extLst>
              <a:ext uri="{FF2B5EF4-FFF2-40B4-BE49-F238E27FC236}">
                <a16:creationId xmlns:a16="http://schemas.microsoft.com/office/drawing/2014/main" id="{DAE0F578-250F-E34F-6656-CE79B3650EDF}"/>
              </a:ext>
            </a:extLst>
          </p:cNvPr>
          <p:cNvSpPr/>
          <p:nvPr/>
        </p:nvSpPr>
        <p:spPr>
          <a:xfrm>
            <a:off x="768240" y="4322911"/>
            <a:ext cx="520402" cy="520402"/>
          </a:xfrm>
          <a:prstGeom prst="rect">
            <a:avLst/>
          </a:prstGeom>
          <a: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9" name="Freeform: Shape 18">
            <a:extLst>
              <a:ext uri="{FF2B5EF4-FFF2-40B4-BE49-F238E27FC236}">
                <a16:creationId xmlns:a16="http://schemas.microsoft.com/office/drawing/2014/main" id="{C331D3F4-8AAA-4DF7-784D-DA043B90B2F1}"/>
              </a:ext>
            </a:extLst>
          </p:cNvPr>
          <p:cNvSpPr/>
          <p:nvPr/>
        </p:nvSpPr>
        <p:spPr>
          <a:xfrm>
            <a:off x="1561766" y="4607831"/>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Know the time frames for information of the STIP, TIP, &amp; CWP.</a:t>
            </a:r>
          </a:p>
        </p:txBody>
      </p:sp>
      <p:sp>
        <p:nvSpPr>
          <p:cNvPr id="20" name="Oval 19">
            <a:extLst>
              <a:ext uri="{FF2B5EF4-FFF2-40B4-BE49-F238E27FC236}">
                <a16:creationId xmlns:a16="http://schemas.microsoft.com/office/drawing/2014/main" id="{29E0044E-C154-7D88-BF74-FE3979F1B8DA}"/>
              </a:ext>
            </a:extLst>
          </p:cNvPr>
          <p:cNvSpPr/>
          <p:nvPr/>
        </p:nvSpPr>
        <p:spPr>
          <a:xfrm>
            <a:off x="4152781" y="4134489"/>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1" name="Rectangle 20" descr="Users">
            <a:extLst>
              <a:ext uri="{FF2B5EF4-FFF2-40B4-BE49-F238E27FC236}">
                <a16:creationId xmlns:a16="http://schemas.microsoft.com/office/drawing/2014/main" id="{9BFF6123-5A81-522B-30F2-D5A521AE50FB}"/>
              </a:ext>
            </a:extLst>
          </p:cNvPr>
          <p:cNvSpPr/>
          <p:nvPr/>
        </p:nvSpPr>
        <p:spPr>
          <a:xfrm>
            <a:off x="4341202" y="4322911"/>
            <a:ext cx="520402" cy="520402"/>
          </a:xfrm>
          <a:prstGeom prst="rect">
            <a:avLst/>
          </a:prstGeom>
          <a: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2" name="Freeform: Shape 21">
            <a:extLst>
              <a:ext uri="{FF2B5EF4-FFF2-40B4-BE49-F238E27FC236}">
                <a16:creationId xmlns:a16="http://schemas.microsoft.com/office/drawing/2014/main" id="{5DC6A90B-41E8-06DD-11AB-E65CE771013A}"/>
              </a:ext>
            </a:extLst>
          </p:cNvPr>
          <p:cNvSpPr/>
          <p:nvPr/>
        </p:nvSpPr>
        <p:spPr>
          <a:xfrm>
            <a:off x="5253037" y="4564790"/>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Know the minimum population requirement for an MPO.</a:t>
            </a:r>
          </a:p>
        </p:txBody>
      </p:sp>
      <p:sp>
        <p:nvSpPr>
          <p:cNvPr id="23" name="Oval 22">
            <a:extLst>
              <a:ext uri="{FF2B5EF4-FFF2-40B4-BE49-F238E27FC236}">
                <a16:creationId xmlns:a16="http://schemas.microsoft.com/office/drawing/2014/main" id="{4B2EDB23-D71A-55EC-B709-6A3FC653A081}"/>
              </a:ext>
            </a:extLst>
          </p:cNvPr>
          <p:cNvSpPr/>
          <p:nvPr/>
        </p:nvSpPr>
        <p:spPr>
          <a:xfrm>
            <a:off x="7725742" y="4134489"/>
            <a:ext cx="897246" cy="897246"/>
          </a:xfrm>
          <a:prstGeom prst="ellipse">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4" name="Rectangle 23" descr="Check List">
            <a:extLst>
              <a:ext uri="{FF2B5EF4-FFF2-40B4-BE49-F238E27FC236}">
                <a16:creationId xmlns:a16="http://schemas.microsoft.com/office/drawing/2014/main" id="{543920BF-AC84-F0C1-B572-FD5BA1668E3B}"/>
              </a:ext>
            </a:extLst>
          </p:cNvPr>
          <p:cNvSpPr/>
          <p:nvPr/>
        </p:nvSpPr>
        <p:spPr>
          <a:xfrm>
            <a:off x="7914164" y="4322911"/>
            <a:ext cx="520402" cy="520402"/>
          </a:xfrm>
          <a:prstGeom prst="rect">
            <a:avLst/>
          </a:prstGeom>
          <a: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5" name="Freeform: Shape 24">
            <a:extLst>
              <a:ext uri="{FF2B5EF4-FFF2-40B4-BE49-F238E27FC236}">
                <a16:creationId xmlns:a16="http://schemas.microsoft.com/office/drawing/2014/main" id="{7A176BC5-A0AF-D8C6-6930-E2E08CC32E1D}"/>
              </a:ext>
            </a:extLst>
          </p:cNvPr>
          <p:cNvSpPr/>
          <p:nvPr/>
        </p:nvSpPr>
        <p:spPr>
          <a:xfrm>
            <a:off x="8897865" y="4360398"/>
            <a:ext cx="2114937" cy="897246"/>
          </a:xfrm>
          <a:custGeom>
            <a:avLst/>
            <a:gdLst>
              <a:gd name="connsiteX0" fmla="*/ 0 w 2114937"/>
              <a:gd name="connsiteY0" fmla="*/ 0 h 897246"/>
              <a:gd name="connsiteX1" fmla="*/ 2114937 w 2114937"/>
              <a:gd name="connsiteY1" fmla="*/ 0 h 897246"/>
              <a:gd name="connsiteX2" fmla="*/ 2114937 w 2114937"/>
              <a:gd name="connsiteY2" fmla="*/ 897246 h 897246"/>
              <a:gd name="connsiteX3" fmla="*/ 0 w 2114937"/>
              <a:gd name="connsiteY3" fmla="*/ 897246 h 897246"/>
              <a:gd name="connsiteX4" fmla="*/ 0 w 2114937"/>
              <a:gd name="connsiteY4" fmla="*/ 0 h 897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937" h="897246">
                <a:moveTo>
                  <a:pt x="0" y="0"/>
                </a:moveTo>
                <a:lnTo>
                  <a:pt x="2114937" y="0"/>
                </a:lnTo>
                <a:lnTo>
                  <a:pt x="2114937" y="897246"/>
                </a:lnTo>
                <a:lnTo>
                  <a:pt x="0" y="8972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Be able to list the 11 metrics that a PM is evaluated on.</a:t>
            </a:r>
          </a:p>
        </p:txBody>
      </p:sp>
    </p:spTree>
    <p:extLst>
      <p:ext uri="{BB962C8B-B14F-4D97-AF65-F5344CB8AC3E}">
        <p14:creationId xmlns:p14="http://schemas.microsoft.com/office/powerpoint/2010/main" val="96372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P spid="23" grpId="0" animBg="1"/>
      <p:bldP spid="24" grpId="0" animBg="1"/>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80420"/>
            <a:ext cx="5822102" cy="4355636"/>
          </a:xfrm>
        </p:spPr>
        <p:txBody>
          <a:bodyPr anchor="ctr">
            <a:normAutofit/>
          </a:bodyPr>
          <a:lstStyle/>
          <a:p>
            <a:r>
              <a:rPr lang="en-US" sz="3200" dirty="0">
                <a:solidFill>
                  <a:srgbClr val="0070C0"/>
                </a:solidFill>
              </a:rPr>
              <a:t>What is the Fiscal Year is 3/2/21?</a:t>
            </a:r>
          </a:p>
          <a:p>
            <a:pPr marL="971550" lvl="1" indent="-514350">
              <a:buAutoNum type="alphaUcPeriod"/>
            </a:pPr>
            <a:r>
              <a:rPr lang="en-US" sz="3200" dirty="0"/>
              <a:t>FY20</a:t>
            </a:r>
          </a:p>
          <a:p>
            <a:pPr marL="971550" lvl="1" indent="-514350">
              <a:buAutoNum type="alphaUcPeriod"/>
            </a:pPr>
            <a:r>
              <a:rPr lang="en-US" sz="3200" dirty="0"/>
              <a:t>FY21</a:t>
            </a:r>
          </a:p>
          <a:p>
            <a:pPr marL="971550" lvl="1" indent="-514350">
              <a:buAutoNum type="alphaUcPeriod"/>
            </a:pPr>
            <a:r>
              <a:rPr lang="en-US" sz="3200" dirty="0"/>
              <a:t>FY22</a:t>
            </a:r>
          </a:p>
          <a:p>
            <a:pPr marL="0" indent="0">
              <a:buNone/>
            </a:pPr>
            <a:endParaRPr lang="en-US" sz="3200" dirty="0">
              <a:solidFill>
                <a:schemeClr val="tx2"/>
              </a:solidFill>
            </a:endParaRPr>
          </a:p>
          <a:p>
            <a:pPr lvl="1"/>
            <a:endParaRPr lang="en-US" sz="32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8" name="TextBox 7">
            <a:extLst>
              <a:ext uri="{FF2B5EF4-FFF2-40B4-BE49-F238E27FC236}">
                <a16:creationId xmlns:a16="http://schemas.microsoft.com/office/drawing/2014/main" id="{6B319E05-BF07-835D-BBCA-6B7664A5064A}"/>
              </a:ext>
            </a:extLst>
          </p:cNvPr>
          <p:cNvSpPr txBox="1"/>
          <p:nvPr/>
        </p:nvSpPr>
        <p:spPr>
          <a:xfrm>
            <a:off x="804672" y="5249110"/>
            <a:ext cx="6091707" cy="584775"/>
          </a:xfrm>
          <a:prstGeom prst="rect">
            <a:avLst/>
          </a:prstGeom>
          <a:noFill/>
        </p:spPr>
        <p:txBody>
          <a:bodyPr wrap="square" rtlCol="0">
            <a:spAutoFit/>
          </a:bodyPr>
          <a:lstStyle/>
          <a:p>
            <a:r>
              <a:rPr lang="en-US" sz="3200" dirty="0"/>
              <a:t>Remember: FY is July 1-June 30</a:t>
            </a:r>
          </a:p>
        </p:txBody>
      </p:sp>
      <p:sp>
        <p:nvSpPr>
          <p:cNvPr id="13" name="Title 1">
            <a:extLst>
              <a:ext uri="{FF2B5EF4-FFF2-40B4-BE49-F238E27FC236}">
                <a16:creationId xmlns:a16="http://schemas.microsoft.com/office/drawing/2014/main" id="{7E55AD37-C680-651B-1A03-3EBE934D8DAF}"/>
              </a:ext>
            </a:extLst>
          </p:cNvPr>
          <p:cNvSpPr txBox="1">
            <a:spLocks/>
          </p:cNvSpPr>
          <p:nvPr/>
        </p:nvSpPr>
        <p:spPr>
          <a:xfrm>
            <a:off x="190854" y="277112"/>
            <a:ext cx="8644053" cy="1190432"/>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0070C0"/>
                </a:solidFill>
              </a:rPr>
              <a:t>     Learning Objective Review:</a:t>
            </a:r>
            <a:endParaRPr lang="en-US" sz="4800" b="1" dirty="0">
              <a:solidFill>
                <a:srgbClr val="0070C0"/>
              </a:solidFill>
            </a:endParaRPr>
          </a:p>
        </p:txBody>
      </p:sp>
    </p:spTree>
    <p:extLst>
      <p:ext uri="{BB962C8B-B14F-4D97-AF65-F5344CB8AC3E}">
        <p14:creationId xmlns:p14="http://schemas.microsoft.com/office/powerpoint/2010/main" val="309188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80420"/>
            <a:ext cx="5822102" cy="4355636"/>
          </a:xfrm>
        </p:spPr>
        <p:txBody>
          <a:bodyPr anchor="ctr">
            <a:normAutofit/>
          </a:bodyPr>
          <a:lstStyle/>
          <a:p>
            <a:r>
              <a:rPr lang="en-US" sz="3200" dirty="0">
                <a:solidFill>
                  <a:srgbClr val="0070C0"/>
                </a:solidFill>
              </a:rPr>
              <a:t>What is the Fiscal Year for 12/23/27?</a:t>
            </a:r>
          </a:p>
          <a:p>
            <a:pPr lvl="1"/>
            <a:endParaRPr lang="en-US" sz="3200" dirty="0"/>
          </a:p>
          <a:p>
            <a:pPr marL="514350" indent="-514350">
              <a:buAutoNum type="alphaUcPeriod"/>
            </a:pPr>
            <a:r>
              <a:rPr lang="en-US" sz="3200" dirty="0">
                <a:solidFill>
                  <a:schemeClr val="tx2"/>
                </a:solidFill>
              </a:rPr>
              <a:t>FY26</a:t>
            </a:r>
          </a:p>
          <a:p>
            <a:pPr marL="514350" indent="-514350">
              <a:buAutoNum type="alphaUcPeriod"/>
            </a:pPr>
            <a:r>
              <a:rPr lang="en-US" sz="3200" dirty="0">
                <a:solidFill>
                  <a:schemeClr val="tx2"/>
                </a:solidFill>
              </a:rPr>
              <a:t>FY27</a:t>
            </a:r>
          </a:p>
          <a:p>
            <a:pPr marL="514350" indent="-514350">
              <a:buAutoNum type="alphaUcPeriod"/>
            </a:pPr>
            <a:r>
              <a:rPr lang="en-US" sz="3200" dirty="0">
                <a:solidFill>
                  <a:schemeClr val="tx2"/>
                </a:solidFill>
              </a:rPr>
              <a:t>FY28</a:t>
            </a:r>
          </a:p>
          <a:p>
            <a:pPr lvl="1"/>
            <a:endParaRPr lang="en-US" sz="32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F892D2E6-79A0-24EB-237B-17698A23F0AF}"/>
              </a:ext>
            </a:extLst>
          </p:cNvPr>
          <p:cNvSpPr txBox="1">
            <a:spLocks/>
          </p:cNvSpPr>
          <p:nvPr/>
        </p:nvSpPr>
        <p:spPr>
          <a:xfrm>
            <a:off x="190854" y="277112"/>
            <a:ext cx="8644053" cy="1190432"/>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a:solidFill>
                  <a:srgbClr val="0070C0"/>
                </a:solidFill>
              </a:rPr>
              <a:t>     Learning Objective Review:</a:t>
            </a:r>
            <a:endParaRPr lang="en-US" sz="4800" b="1" dirty="0">
              <a:solidFill>
                <a:srgbClr val="0070C0"/>
              </a:solidFill>
            </a:endParaRPr>
          </a:p>
        </p:txBody>
      </p:sp>
    </p:spTree>
    <p:extLst>
      <p:ext uri="{BB962C8B-B14F-4D97-AF65-F5344CB8AC3E}">
        <p14:creationId xmlns:p14="http://schemas.microsoft.com/office/powerpoint/2010/main" val="2905632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8DED6BC-9A3E-48D4-AD7C-A56D63F547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6B6E033A-DB2E-49B8-B600-B38E0C280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235" y="1371600"/>
            <a:ext cx="4529312" cy="3589977"/>
          </a:xfrm>
          <a:custGeom>
            <a:avLst/>
            <a:gdLst>
              <a:gd name="connsiteX0" fmla="*/ 5462602 w 5470628"/>
              <a:gd name="connsiteY0" fmla="*/ 1413608 h 3193741"/>
              <a:gd name="connsiteX1" fmla="*/ 5465724 w 5470628"/>
              <a:gd name="connsiteY1" fmla="*/ 1421881 h 3193741"/>
              <a:gd name="connsiteX2" fmla="*/ 5465025 w 5470628"/>
              <a:gd name="connsiteY2" fmla="*/ 1466556 h 3193741"/>
              <a:gd name="connsiteX3" fmla="*/ 5463208 w 5470628"/>
              <a:gd name="connsiteY3" fmla="*/ 1466226 h 3193741"/>
              <a:gd name="connsiteX4" fmla="*/ 5463242 w 5470628"/>
              <a:gd name="connsiteY4" fmla="*/ 1451866 h 3193741"/>
              <a:gd name="connsiteX5" fmla="*/ 5462894 w 5470628"/>
              <a:gd name="connsiteY5" fmla="*/ 1423194 h 3193741"/>
              <a:gd name="connsiteX6" fmla="*/ 5461417 w 5470628"/>
              <a:gd name="connsiteY6" fmla="*/ 1391849 h 3193741"/>
              <a:gd name="connsiteX7" fmla="*/ 5462246 w 5470628"/>
              <a:gd name="connsiteY7" fmla="*/ 1401944 h 3193741"/>
              <a:gd name="connsiteX8" fmla="*/ 5462602 w 5470628"/>
              <a:gd name="connsiteY8" fmla="*/ 1413608 h 3193741"/>
              <a:gd name="connsiteX9" fmla="*/ 5459078 w 5470628"/>
              <a:gd name="connsiteY9" fmla="*/ 1404268 h 3193741"/>
              <a:gd name="connsiteX10" fmla="*/ 5460137 w 5470628"/>
              <a:gd name="connsiteY10" fmla="*/ 1393780 h 3193741"/>
              <a:gd name="connsiteX11" fmla="*/ 5461417 w 5470628"/>
              <a:gd name="connsiteY11" fmla="*/ 1391849 h 3193741"/>
              <a:gd name="connsiteX12" fmla="*/ 614271 w 5470628"/>
              <a:gd name="connsiteY12" fmla="*/ 1052206 h 3193741"/>
              <a:gd name="connsiteX13" fmla="*/ 611497 w 5470628"/>
              <a:gd name="connsiteY13" fmla="*/ 1055389 h 3193741"/>
              <a:gd name="connsiteX14" fmla="*/ 630277 w 5470628"/>
              <a:gd name="connsiteY14" fmla="*/ 1065215 h 3193741"/>
              <a:gd name="connsiteX15" fmla="*/ 651856 w 5470628"/>
              <a:gd name="connsiteY15" fmla="*/ 1067584 h 3193741"/>
              <a:gd name="connsiteX16" fmla="*/ 614271 w 5470628"/>
              <a:gd name="connsiteY16" fmla="*/ 1052206 h 3193741"/>
              <a:gd name="connsiteX17" fmla="*/ 810628 w 5470628"/>
              <a:gd name="connsiteY17" fmla="*/ 695550 h 3193741"/>
              <a:gd name="connsiteX18" fmla="*/ 1033084 w 5470628"/>
              <a:gd name="connsiteY18" fmla="*/ 791270 h 3193741"/>
              <a:gd name="connsiteX19" fmla="*/ 1036153 w 5470628"/>
              <a:gd name="connsiteY19" fmla="*/ 788050 h 3193741"/>
              <a:gd name="connsiteX20" fmla="*/ 810628 w 5470628"/>
              <a:gd name="connsiteY20" fmla="*/ 695550 h 3193741"/>
              <a:gd name="connsiteX21" fmla="*/ 4850908 w 5470628"/>
              <a:gd name="connsiteY21" fmla="*/ 727 h 3193741"/>
              <a:gd name="connsiteX22" fmla="*/ 4858584 w 5470628"/>
              <a:gd name="connsiteY22" fmla="*/ 13795 h 3193741"/>
              <a:gd name="connsiteX23" fmla="*/ 4843408 w 5470628"/>
              <a:gd name="connsiteY23" fmla="*/ 37224 h 3193741"/>
              <a:gd name="connsiteX24" fmla="*/ 4871062 w 5470628"/>
              <a:gd name="connsiteY24" fmla="*/ 78954 h 3193741"/>
              <a:gd name="connsiteX25" fmla="*/ 4989038 w 5470628"/>
              <a:gd name="connsiteY25" fmla="*/ 66799 h 3193741"/>
              <a:gd name="connsiteX26" fmla="*/ 5002636 w 5470628"/>
              <a:gd name="connsiteY26" fmla="*/ 79388 h 3193741"/>
              <a:gd name="connsiteX27" fmla="*/ 5008332 w 5470628"/>
              <a:gd name="connsiteY27" fmla="*/ 140859 h 3193741"/>
              <a:gd name="connsiteX28" fmla="*/ 5014326 w 5470628"/>
              <a:gd name="connsiteY28" fmla="*/ 155555 h 3193741"/>
              <a:gd name="connsiteX29" fmla="*/ 5030704 w 5470628"/>
              <a:gd name="connsiteY29" fmla="*/ 221190 h 3193741"/>
              <a:gd name="connsiteX30" fmla="*/ 5097262 w 5470628"/>
              <a:gd name="connsiteY30" fmla="*/ 317759 h 3193741"/>
              <a:gd name="connsiteX31" fmla="*/ 5165084 w 5470628"/>
              <a:gd name="connsiteY31" fmla="*/ 373367 h 3193741"/>
              <a:gd name="connsiteX32" fmla="*/ 5174137 w 5470628"/>
              <a:gd name="connsiteY32" fmla="*/ 389353 h 3193741"/>
              <a:gd name="connsiteX33" fmla="*/ 5192507 w 5470628"/>
              <a:gd name="connsiteY33" fmla="*/ 453561 h 3193741"/>
              <a:gd name="connsiteX34" fmla="*/ 5187160 w 5470628"/>
              <a:gd name="connsiteY34" fmla="*/ 467732 h 3193741"/>
              <a:gd name="connsiteX35" fmla="*/ 5160106 w 5470628"/>
              <a:gd name="connsiteY35" fmla="*/ 486904 h 3193741"/>
              <a:gd name="connsiteX36" fmla="*/ 5138948 w 5470628"/>
              <a:gd name="connsiteY36" fmla="*/ 528614 h 3193741"/>
              <a:gd name="connsiteX37" fmla="*/ 5097016 w 5470628"/>
              <a:gd name="connsiteY37" fmla="*/ 589923 h 3193741"/>
              <a:gd name="connsiteX38" fmla="*/ 5075869 w 5470628"/>
              <a:gd name="connsiteY38" fmla="*/ 608381 h 3193741"/>
              <a:gd name="connsiteX39" fmla="*/ 5093172 w 5470628"/>
              <a:gd name="connsiteY39" fmla="*/ 618385 h 3193741"/>
              <a:gd name="connsiteX40" fmla="*/ 5153518 w 5470628"/>
              <a:gd name="connsiteY40" fmla="*/ 687474 h 3193741"/>
              <a:gd name="connsiteX41" fmla="*/ 5074984 w 5470628"/>
              <a:gd name="connsiteY41" fmla="*/ 776941 h 3193741"/>
              <a:gd name="connsiteX42" fmla="*/ 5033348 w 5470628"/>
              <a:gd name="connsiteY42" fmla="*/ 805473 h 3193741"/>
              <a:gd name="connsiteX43" fmla="*/ 5116847 w 5470628"/>
              <a:gd name="connsiteY43" fmla="*/ 803426 h 3193741"/>
              <a:gd name="connsiteX44" fmla="*/ 5147902 w 5470628"/>
              <a:gd name="connsiteY44" fmla="*/ 833118 h 3193741"/>
              <a:gd name="connsiteX45" fmla="*/ 5161665 w 5470628"/>
              <a:gd name="connsiteY45" fmla="*/ 848297 h 3193741"/>
              <a:gd name="connsiteX46" fmla="*/ 5246520 w 5470628"/>
              <a:gd name="connsiteY46" fmla="*/ 942412 h 3193741"/>
              <a:gd name="connsiteX47" fmla="*/ 5235368 w 5470628"/>
              <a:gd name="connsiteY47" fmla="*/ 972946 h 3193741"/>
              <a:gd name="connsiteX48" fmla="*/ 5113739 w 5470628"/>
              <a:gd name="connsiteY48" fmla="*/ 1128845 h 3193741"/>
              <a:gd name="connsiteX49" fmla="*/ 5255034 w 5470628"/>
              <a:gd name="connsiteY49" fmla="*/ 1151117 h 3193741"/>
              <a:gd name="connsiteX50" fmla="*/ 5267513 w 5470628"/>
              <a:gd name="connsiteY50" fmla="*/ 1216275 h 3193741"/>
              <a:gd name="connsiteX51" fmla="*/ 5343113 w 5470628"/>
              <a:gd name="connsiteY51" fmla="*/ 1281854 h 3193741"/>
              <a:gd name="connsiteX52" fmla="*/ 5452014 w 5470628"/>
              <a:gd name="connsiteY52" fmla="*/ 1385543 h 3193741"/>
              <a:gd name="connsiteX53" fmla="*/ 5459078 w 5470628"/>
              <a:gd name="connsiteY53" fmla="*/ 1404268 h 3193741"/>
              <a:gd name="connsiteX54" fmla="*/ 5458838 w 5470628"/>
              <a:gd name="connsiteY54" fmla="*/ 1406644 h 3193741"/>
              <a:gd name="connsiteX55" fmla="*/ 5455752 w 5470628"/>
              <a:gd name="connsiteY55" fmla="*/ 1450751 h 3193741"/>
              <a:gd name="connsiteX56" fmla="*/ 5454594 w 5470628"/>
              <a:gd name="connsiteY56" fmla="*/ 1464662 h 3193741"/>
              <a:gd name="connsiteX57" fmla="*/ 5447215 w 5470628"/>
              <a:gd name="connsiteY57" fmla="*/ 1463321 h 3193741"/>
              <a:gd name="connsiteX58" fmla="*/ 5433934 w 5470628"/>
              <a:gd name="connsiteY58" fmla="*/ 1458428 h 3193741"/>
              <a:gd name="connsiteX59" fmla="*/ 5424276 w 5470628"/>
              <a:gd name="connsiteY59" fmla="*/ 1477014 h 3193741"/>
              <a:gd name="connsiteX60" fmla="*/ 5444628 w 5470628"/>
              <a:gd name="connsiteY60" fmla="*/ 1511562 h 3193741"/>
              <a:gd name="connsiteX61" fmla="*/ 5453752 w 5470628"/>
              <a:gd name="connsiteY61" fmla="*/ 1474786 h 3193741"/>
              <a:gd name="connsiteX62" fmla="*/ 5454594 w 5470628"/>
              <a:gd name="connsiteY62" fmla="*/ 1464662 h 3193741"/>
              <a:gd name="connsiteX63" fmla="*/ 5463208 w 5470628"/>
              <a:gd name="connsiteY63" fmla="*/ 1466226 h 3193741"/>
              <a:gd name="connsiteX64" fmla="*/ 5463164 w 5470628"/>
              <a:gd name="connsiteY64" fmla="*/ 1484226 h 3193741"/>
              <a:gd name="connsiteX65" fmla="*/ 5456160 w 5470628"/>
              <a:gd name="connsiteY65" fmla="*/ 1575885 h 3193741"/>
              <a:gd name="connsiteX66" fmla="*/ 5345636 w 5470628"/>
              <a:gd name="connsiteY66" fmla="*/ 1714543 h 3193741"/>
              <a:gd name="connsiteX67" fmla="*/ 5251319 w 5470628"/>
              <a:gd name="connsiteY67" fmla="*/ 1775792 h 3193741"/>
              <a:gd name="connsiteX68" fmla="*/ 5043512 w 5470628"/>
              <a:gd name="connsiteY68" fmla="*/ 2027305 h 3193741"/>
              <a:gd name="connsiteX69" fmla="*/ 4978144 w 5470628"/>
              <a:gd name="connsiteY69" fmla="*/ 2108535 h 3193741"/>
              <a:gd name="connsiteX70" fmla="*/ 5031476 w 5470628"/>
              <a:gd name="connsiteY70" fmla="*/ 2128173 h 3193741"/>
              <a:gd name="connsiteX71" fmla="*/ 4937389 w 5470628"/>
              <a:gd name="connsiteY71" fmla="*/ 2216441 h 3193741"/>
              <a:gd name="connsiteX72" fmla="*/ 4826122 w 5470628"/>
              <a:gd name="connsiteY72" fmla="*/ 2315331 h 3193741"/>
              <a:gd name="connsiteX73" fmla="*/ 2544647 w 5470628"/>
              <a:gd name="connsiteY73" fmla="*/ 3190975 h 3193741"/>
              <a:gd name="connsiteX74" fmla="*/ 1328257 w 5470628"/>
              <a:gd name="connsiteY74" fmla="*/ 3153006 h 3193741"/>
              <a:gd name="connsiteX75" fmla="*/ 977943 w 5470628"/>
              <a:gd name="connsiteY75" fmla="*/ 3082502 h 3193741"/>
              <a:gd name="connsiteX76" fmla="*/ 854473 w 5470628"/>
              <a:gd name="connsiteY76" fmla="*/ 2994250 h 3193741"/>
              <a:gd name="connsiteX77" fmla="*/ 811593 w 5470628"/>
              <a:gd name="connsiteY77" fmla="*/ 2970498 h 3193741"/>
              <a:gd name="connsiteX78" fmla="*/ 707024 w 5470628"/>
              <a:gd name="connsiteY78" fmla="*/ 2945439 h 3193741"/>
              <a:gd name="connsiteX79" fmla="*/ 523487 w 5470628"/>
              <a:gd name="connsiteY79" fmla="*/ 2886053 h 3193741"/>
              <a:gd name="connsiteX80" fmla="*/ 587884 w 5470628"/>
              <a:gd name="connsiteY80" fmla="*/ 2859746 h 3193741"/>
              <a:gd name="connsiteX81" fmla="*/ 779426 w 5470628"/>
              <a:gd name="connsiteY81" fmla="*/ 2885897 h 3193741"/>
              <a:gd name="connsiteX82" fmla="*/ 917288 w 5470628"/>
              <a:gd name="connsiteY82" fmla="*/ 2882248 h 3193741"/>
              <a:gd name="connsiteX83" fmla="*/ 718684 w 5470628"/>
              <a:gd name="connsiteY83" fmla="*/ 2819941 h 3193741"/>
              <a:gd name="connsiteX84" fmla="*/ 524650 w 5470628"/>
              <a:gd name="connsiteY84" fmla="*/ 2731220 h 3193741"/>
              <a:gd name="connsiteX85" fmla="*/ 670138 w 5470628"/>
              <a:gd name="connsiteY85" fmla="*/ 2735189 h 3193741"/>
              <a:gd name="connsiteX86" fmla="*/ 675382 w 5470628"/>
              <a:gd name="connsiteY86" fmla="*/ 2719369 h 3193741"/>
              <a:gd name="connsiteX87" fmla="*/ 542021 w 5470628"/>
              <a:gd name="connsiteY87" fmla="*/ 2601946 h 3193741"/>
              <a:gd name="connsiteX88" fmla="*/ 476895 w 5470628"/>
              <a:gd name="connsiteY88" fmla="*/ 2555976 h 3193741"/>
              <a:gd name="connsiteX89" fmla="*/ 188751 w 5470628"/>
              <a:gd name="connsiteY89" fmla="*/ 2428830 h 3193741"/>
              <a:gd name="connsiteX90" fmla="*/ 456762 w 5470628"/>
              <a:gd name="connsiteY90" fmla="*/ 2468731 h 3193741"/>
              <a:gd name="connsiteX91" fmla="*/ 174514 w 5470628"/>
              <a:gd name="connsiteY91" fmla="*/ 2345378 h 3193741"/>
              <a:gd name="connsiteX92" fmla="*/ 38827 w 5470628"/>
              <a:gd name="connsiteY92" fmla="*/ 2303685 h 3193741"/>
              <a:gd name="connsiteX93" fmla="*/ 3281 w 5470628"/>
              <a:gd name="connsiteY93" fmla="*/ 2273587 h 3193741"/>
              <a:gd name="connsiteX94" fmla="*/ 61590 w 5470628"/>
              <a:gd name="connsiteY94" fmla="*/ 2259170 h 3193741"/>
              <a:gd name="connsiteX95" fmla="*/ 242291 w 5470628"/>
              <a:gd name="connsiteY95" fmla="*/ 2250569 h 3193741"/>
              <a:gd name="connsiteX96" fmla="*/ 13205 w 5470628"/>
              <a:gd name="connsiteY96" fmla="*/ 2172263 h 3193741"/>
              <a:gd name="connsiteX97" fmla="*/ 180810 w 5470628"/>
              <a:gd name="connsiteY97" fmla="*/ 2168333 h 3193741"/>
              <a:gd name="connsiteX98" fmla="*/ 226020 w 5470628"/>
              <a:gd name="connsiteY98" fmla="*/ 2121100 h 3193741"/>
              <a:gd name="connsiteX99" fmla="*/ 299145 w 5470628"/>
              <a:gd name="connsiteY99" fmla="*/ 2044862 h 3193741"/>
              <a:gd name="connsiteX100" fmla="*/ 350236 w 5470628"/>
              <a:gd name="connsiteY100" fmla="*/ 2001187 h 3193741"/>
              <a:gd name="connsiteX101" fmla="*/ 365223 w 5470628"/>
              <a:gd name="connsiteY101" fmla="*/ 1881218 h 3193741"/>
              <a:gd name="connsiteX102" fmla="*/ 310707 w 5470628"/>
              <a:gd name="connsiteY102" fmla="*/ 1758752 h 3193741"/>
              <a:gd name="connsiteX103" fmla="*/ 181659 w 5470628"/>
              <a:gd name="connsiteY103" fmla="*/ 1709137 h 3193741"/>
              <a:gd name="connsiteX104" fmla="*/ 213063 w 5470628"/>
              <a:gd name="connsiteY104" fmla="*/ 1632021 h 3193741"/>
              <a:gd name="connsiteX105" fmla="*/ 481390 w 5470628"/>
              <a:gd name="connsiteY105" fmla="*/ 1644125 h 3193741"/>
              <a:gd name="connsiteX106" fmla="*/ 68930 w 5470628"/>
              <a:gd name="connsiteY106" fmla="*/ 1457537 h 3193741"/>
              <a:gd name="connsiteX107" fmla="*/ 135138 w 5470628"/>
              <a:gd name="connsiteY107" fmla="*/ 1440976 h 3193741"/>
              <a:gd name="connsiteX108" fmla="*/ 131611 w 5470628"/>
              <a:gd name="connsiteY108" fmla="*/ 1427642 h 3193741"/>
              <a:gd name="connsiteX109" fmla="*/ 130443 w 5470628"/>
              <a:gd name="connsiteY109" fmla="*/ 1343795 h 3193741"/>
              <a:gd name="connsiteX110" fmla="*/ 138930 w 5470628"/>
              <a:gd name="connsiteY110" fmla="*/ 1304094 h 3193741"/>
              <a:gd name="connsiteX111" fmla="*/ 118409 w 5470628"/>
              <a:gd name="connsiteY111" fmla="*/ 1262212 h 3193741"/>
              <a:gd name="connsiteX112" fmla="*/ 421410 w 5470628"/>
              <a:gd name="connsiteY112" fmla="*/ 1304757 h 3193741"/>
              <a:gd name="connsiteX113" fmla="*/ 655702 w 5470628"/>
              <a:gd name="connsiteY113" fmla="*/ 1291801 h 3193741"/>
              <a:gd name="connsiteX114" fmla="*/ 648299 w 5470628"/>
              <a:gd name="connsiteY114" fmla="*/ 1287715 h 3193741"/>
              <a:gd name="connsiteX115" fmla="*/ 531027 w 5470628"/>
              <a:gd name="connsiteY115" fmla="*/ 1193967 h 3193741"/>
              <a:gd name="connsiteX116" fmla="*/ 526433 w 5470628"/>
              <a:gd name="connsiteY116" fmla="*/ 1191913 h 3193741"/>
              <a:gd name="connsiteX117" fmla="*/ 504666 w 5470628"/>
              <a:gd name="connsiteY117" fmla="*/ 1177230 h 3193741"/>
              <a:gd name="connsiteX118" fmla="*/ 482307 w 5470628"/>
              <a:gd name="connsiteY118" fmla="*/ 1162618 h 3193741"/>
              <a:gd name="connsiteX119" fmla="*/ 479029 w 5470628"/>
              <a:gd name="connsiteY119" fmla="*/ 1162540 h 3193741"/>
              <a:gd name="connsiteX120" fmla="*/ 447663 w 5470628"/>
              <a:gd name="connsiteY120" fmla="*/ 1132649 h 3193741"/>
              <a:gd name="connsiteX121" fmla="*/ 438547 w 5470628"/>
              <a:gd name="connsiteY121" fmla="*/ 1110977 h 3193741"/>
              <a:gd name="connsiteX122" fmla="*/ 405343 w 5470628"/>
              <a:gd name="connsiteY122" fmla="*/ 1089612 h 3193741"/>
              <a:gd name="connsiteX123" fmla="*/ 371373 w 5470628"/>
              <a:gd name="connsiteY123" fmla="*/ 1070238 h 3193741"/>
              <a:gd name="connsiteX124" fmla="*/ 290358 w 5470628"/>
              <a:gd name="connsiteY124" fmla="*/ 1059884 h 3193741"/>
              <a:gd name="connsiteX125" fmla="*/ 235140 w 5470628"/>
              <a:gd name="connsiteY125" fmla="*/ 1029322 h 3193741"/>
              <a:gd name="connsiteX126" fmla="*/ 300494 w 5470628"/>
              <a:gd name="connsiteY126" fmla="*/ 1032083 h 3193741"/>
              <a:gd name="connsiteX127" fmla="*/ 239661 w 5470628"/>
              <a:gd name="connsiteY127" fmla="*/ 997457 h 3193741"/>
              <a:gd name="connsiteX128" fmla="*/ 204788 w 5470628"/>
              <a:gd name="connsiteY128" fmla="*/ 959211 h 3193741"/>
              <a:gd name="connsiteX129" fmla="*/ 207583 w 5470628"/>
              <a:gd name="connsiteY129" fmla="*/ 947009 h 3193741"/>
              <a:gd name="connsiteX130" fmla="*/ 223061 w 5470628"/>
              <a:gd name="connsiteY130" fmla="*/ 947033 h 3193741"/>
              <a:gd name="connsiteX131" fmla="*/ 280015 w 5470628"/>
              <a:gd name="connsiteY131" fmla="*/ 972164 h 3193741"/>
              <a:gd name="connsiteX132" fmla="*/ 353948 w 5470628"/>
              <a:gd name="connsiteY132" fmla="*/ 1006865 h 3193741"/>
              <a:gd name="connsiteX133" fmla="*/ 240466 w 5470628"/>
              <a:gd name="connsiteY133" fmla="*/ 939943 h 3193741"/>
              <a:gd name="connsiteX134" fmla="*/ 158812 w 5470628"/>
              <a:gd name="connsiteY134" fmla="*/ 891467 h 3193741"/>
              <a:gd name="connsiteX135" fmla="*/ 139551 w 5470628"/>
              <a:gd name="connsiteY135" fmla="*/ 855364 h 3193741"/>
              <a:gd name="connsiteX136" fmla="*/ 145731 w 5470628"/>
              <a:gd name="connsiteY136" fmla="*/ 844888 h 3193741"/>
              <a:gd name="connsiteX137" fmla="*/ 158154 w 5470628"/>
              <a:gd name="connsiteY137" fmla="*/ 848366 h 3193741"/>
              <a:gd name="connsiteX138" fmla="*/ 169370 w 5470628"/>
              <a:gd name="connsiteY138" fmla="*/ 856260 h 3193741"/>
              <a:gd name="connsiteX139" fmla="*/ 288295 w 5470628"/>
              <a:gd name="connsiteY139" fmla="*/ 915169 h 3193741"/>
              <a:gd name="connsiteX140" fmla="*/ 462694 w 5470628"/>
              <a:gd name="connsiteY140" fmla="*/ 994643 h 3193741"/>
              <a:gd name="connsiteX141" fmla="*/ 531910 w 5470628"/>
              <a:gd name="connsiteY141" fmla="*/ 1006664 h 3193741"/>
              <a:gd name="connsiteX142" fmla="*/ 333940 w 5470628"/>
              <a:gd name="connsiteY142" fmla="*/ 893507 h 3193741"/>
              <a:gd name="connsiteX143" fmla="*/ 181443 w 5470628"/>
              <a:gd name="connsiteY143" fmla="*/ 746608 h 3193741"/>
              <a:gd name="connsiteX144" fmla="*/ 162678 w 5470628"/>
              <a:gd name="connsiteY144" fmla="*/ 737018 h 3193741"/>
              <a:gd name="connsiteX145" fmla="*/ 156307 w 5470628"/>
              <a:gd name="connsiteY145" fmla="*/ 730435 h 3193741"/>
              <a:gd name="connsiteX146" fmla="*/ 117227 w 5470628"/>
              <a:gd name="connsiteY146" fmla="*/ 677515 h 3193741"/>
              <a:gd name="connsiteX147" fmla="*/ 113655 w 5470628"/>
              <a:gd name="connsiteY147" fmla="*/ 663474 h 3193741"/>
              <a:gd name="connsiteX148" fmla="*/ 115226 w 5470628"/>
              <a:gd name="connsiteY148" fmla="*/ 636712 h 3193741"/>
              <a:gd name="connsiteX149" fmla="*/ 105067 w 5470628"/>
              <a:gd name="connsiteY149" fmla="*/ 622046 h 3193741"/>
              <a:gd name="connsiteX150" fmla="*/ 104113 w 5470628"/>
              <a:gd name="connsiteY150" fmla="*/ 611722 h 3193741"/>
              <a:gd name="connsiteX151" fmla="*/ 118895 w 5470628"/>
              <a:gd name="connsiteY151" fmla="*/ 610169 h 3193741"/>
              <a:gd name="connsiteX152" fmla="*/ 163095 w 5470628"/>
              <a:gd name="connsiteY152" fmla="*/ 640642 h 3193741"/>
              <a:gd name="connsiteX153" fmla="*/ 185766 w 5470628"/>
              <a:gd name="connsiteY153" fmla="*/ 641454 h 3193741"/>
              <a:gd name="connsiteX154" fmla="*/ 212892 w 5470628"/>
              <a:gd name="connsiteY154" fmla="*/ 637457 h 3193741"/>
              <a:gd name="connsiteX155" fmla="*/ 223932 w 5470628"/>
              <a:gd name="connsiteY155" fmla="*/ 647271 h 3193741"/>
              <a:gd name="connsiteX156" fmla="*/ 287167 w 5470628"/>
              <a:gd name="connsiteY156" fmla="*/ 691571 h 3193741"/>
              <a:gd name="connsiteX157" fmla="*/ 330380 w 5470628"/>
              <a:gd name="connsiteY157" fmla="*/ 692506 h 3193741"/>
              <a:gd name="connsiteX158" fmla="*/ 296172 w 5470628"/>
              <a:gd name="connsiteY158" fmla="*/ 688108 h 3193741"/>
              <a:gd name="connsiteX159" fmla="*/ 286974 w 5470628"/>
              <a:gd name="connsiteY159" fmla="*/ 674512 h 3193741"/>
              <a:gd name="connsiteX160" fmla="*/ 286166 w 5470628"/>
              <a:gd name="connsiteY160" fmla="*/ 661798 h 3193741"/>
              <a:gd name="connsiteX161" fmla="*/ 236268 w 5470628"/>
              <a:gd name="connsiteY161" fmla="*/ 635338 h 3193741"/>
              <a:gd name="connsiteX162" fmla="*/ 231734 w 5470628"/>
              <a:gd name="connsiteY162" fmla="*/ 634225 h 3193741"/>
              <a:gd name="connsiteX163" fmla="*/ 221253 w 5470628"/>
              <a:gd name="connsiteY163" fmla="*/ 623870 h 3193741"/>
              <a:gd name="connsiteX164" fmla="*/ 237564 w 5470628"/>
              <a:gd name="connsiteY164" fmla="*/ 613590 h 3193741"/>
              <a:gd name="connsiteX165" fmla="*/ 282259 w 5470628"/>
              <a:gd name="connsiteY165" fmla="*/ 619091 h 3193741"/>
              <a:gd name="connsiteX166" fmla="*/ 370630 w 5470628"/>
              <a:gd name="connsiteY166" fmla="*/ 665566 h 3193741"/>
              <a:gd name="connsiteX167" fmla="*/ 498017 w 5470628"/>
              <a:gd name="connsiteY167" fmla="*/ 740532 h 3193741"/>
              <a:gd name="connsiteX168" fmla="*/ 918036 w 5470628"/>
              <a:gd name="connsiteY168" fmla="*/ 924307 h 3193741"/>
              <a:gd name="connsiteX169" fmla="*/ 1079304 w 5470628"/>
              <a:gd name="connsiteY169" fmla="*/ 984494 h 3193741"/>
              <a:gd name="connsiteX170" fmla="*/ 1079935 w 5470628"/>
              <a:gd name="connsiteY170" fmla="*/ 980383 h 3193741"/>
              <a:gd name="connsiteX171" fmla="*/ 1079695 w 5470628"/>
              <a:gd name="connsiteY171" fmla="*/ 976616 h 3193741"/>
              <a:gd name="connsiteX172" fmla="*/ 966178 w 5470628"/>
              <a:gd name="connsiteY172" fmla="*/ 937219 h 3193741"/>
              <a:gd name="connsiteX173" fmla="*/ 720106 w 5470628"/>
              <a:gd name="connsiteY173" fmla="*/ 807112 h 3193741"/>
              <a:gd name="connsiteX174" fmla="*/ 698823 w 5470628"/>
              <a:gd name="connsiteY174" fmla="*/ 804708 h 3193741"/>
              <a:gd name="connsiteX175" fmla="*/ 664513 w 5470628"/>
              <a:gd name="connsiteY175" fmla="*/ 784663 h 3193741"/>
              <a:gd name="connsiteX176" fmla="*/ 660380 w 5470628"/>
              <a:gd name="connsiteY176" fmla="*/ 771165 h 3193741"/>
              <a:gd name="connsiteX177" fmla="*/ 584959 w 5470628"/>
              <a:gd name="connsiteY177" fmla="*/ 722409 h 3193741"/>
              <a:gd name="connsiteX178" fmla="*/ 435649 w 5470628"/>
              <a:gd name="connsiteY178" fmla="*/ 639659 h 3193741"/>
              <a:gd name="connsiteX179" fmla="*/ 404944 w 5470628"/>
              <a:gd name="connsiteY179" fmla="*/ 606128 h 3193741"/>
              <a:gd name="connsiteX180" fmla="*/ 408476 w 5470628"/>
              <a:gd name="connsiteY180" fmla="*/ 591466 h 3193741"/>
              <a:gd name="connsiteX181" fmla="*/ 425225 w 5470628"/>
              <a:gd name="connsiteY181" fmla="*/ 592759 h 3193741"/>
              <a:gd name="connsiteX182" fmla="*/ 487115 w 5470628"/>
              <a:gd name="connsiteY182" fmla="*/ 620614 h 3193741"/>
              <a:gd name="connsiteX183" fmla="*/ 550277 w 5470628"/>
              <a:gd name="connsiteY183" fmla="*/ 649738 h 3193741"/>
              <a:gd name="connsiteX184" fmla="*/ 544421 w 5470628"/>
              <a:gd name="connsiteY184" fmla="*/ 641907 h 3193741"/>
              <a:gd name="connsiteX185" fmla="*/ 431905 w 5470628"/>
              <a:gd name="connsiteY185" fmla="*/ 580799 h 3193741"/>
              <a:gd name="connsiteX186" fmla="*/ 351177 w 5470628"/>
              <a:gd name="connsiteY186" fmla="*/ 528177 h 3193741"/>
              <a:gd name="connsiteX187" fmla="*/ 339749 w 5470628"/>
              <a:gd name="connsiteY187" fmla="*/ 498244 h 3193741"/>
              <a:gd name="connsiteX188" fmla="*/ 346313 w 5470628"/>
              <a:gd name="connsiteY188" fmla="*/ 489145 h 3193741"/>
              <a:gd name="connsiteX189" fmla="*/ 356579 w 5470628"/>
              <a:gd name="connsiteY189" fmla="*/ 491460 h 3193741"/>
              <a:gd name="connsiteX190" fmla="*/ 371505 w 5470628"/>
              <a:gd name="connsiteY190" fmla="*/ 501516 h 3193741"/>
              <a:gd name="connsiteX191" fmla="*/ 476275 w 5470628"/>
              <a:gd name="connsiteY191" fmla="*/ 553122 h 3193741"/>
              <a:gd name="connsiteX192" fmla="*/ 649952 w 5470628"/>
              <a:gd name="connsiteY192" fmla="*/ 635294 h 3193741"/>
              <a:gd name="connsiteX193" fmla="*/ 727161 w 5470628"/>
              <a:gd name="connsiteY193" fmla="*/ 651328 h 3193741"/>
              <a:gd name="connsiteX194" fmla="*/ 722417 w 5470628"/>
              <a:gd name="connsiteY194" fmla="*/ 646921 h 3193741"/>
              <a:gd name="connsiteX195" fmla="*/ 546079 w 5470628"/>
              <a:gd name="connsiteY195" fmla="*/ 546328 h 3193741"/>
              <a:gd name="connsiteX196" fmla="*/ 378182 w 5470628"/>
              <a:gd name="connsiteY196" fmla="*/ 386585 h 3193741"/>
              <a:gd name="connsiteX197" fmla="*/ 370158 w 5470628"/>
              <a:gd name="connsiteY197" fmla="*/ 382100 h 3193741"/>
              <a:gd name="connsiteX198" fmla="*/ 357861 w 5470628"/>
              <a:gd name="connsiteY198" fmla="*/ 371252 h 3193741"/>
              <a:gd name="connsiteX199" fmla="*/ 331313 w 5470628"/>
              <a:gd name="connsiteY199" fmla="*/ 328203 h 3193741"/>
              <a:gd name="connsiteX200" fmla="*/ 319354 w 5470628"/>
              <a:gd name="connsiteY200" fmla="*/ 299282 h 3193741"/>
              <a:gd name="connsiteX201" fmla="*/ 319682 w 5470628"/>
              <a:gd name="connsiteY201" fmla="*/ 285719 h 3193741"/>
              <a:gd name="connsiteX202" fmla="*/ 306391 w 5470628"/>
              <a:gd name="connsiteY202" fmla="*/ 268585 h 3193741"/>
              <a:gd name="connsiteX203" fmla="*/ 303294 w 5470628"/>
              <a:gd name="connsiteY203" fmla="*/ 257334 h 3193741"/>
              <a:gd name="connsiteX204" fmla="*/ 319242 w 5470628"/>
              <a:gd name="connsiteY204" fmla="*/ 255403 h 3193741"/>
              <a:gd name="connsiteX205" fmla="*/ 364093 w 5470628"/>
              <a:gd name="connsiteY205" fmla="*/ 286745 h 3193741"/>
              <a:gd name="connsiteX206" fmla="*/ 385301 w 5470628"/>
              <a:gd name="connsiteY206" fmla="*/ 287973 h 3193741"/>
              <a:gd name="connsiteX207" fmla="*/ 417598 w 5470628"/>
              <a:gd name="connsiteY207" fmla="*/ 285722 h 3193741"/>
              <a:gd name="connsiteX208" fmla="*/ 440155 w 5470628"/>
              <a:gd name="connsiteY208" fmla="*/ 308139 h 3193741"/>
              <a:gd name="connsiteX209" fmla="*/ 534406 w 5470628"/>
              <a:gd name="connsiteY209" fmla="*/ 339430 h 3193741"/>
              <a:gd name="connsiteX210" fmla="*/ 495633 w 5470628"/>
              <a:gd name="connsiteY210" fmla="*/ 333450 h 3193741"/>
              <a:gd name="connsiteX211" fmla="*/ 486289 w 5470628"/>
              <a:gd name="connsiteY211" fmla="*/ 322243 h 3193741"/>
              <a:gd name="connsiteX212" fmla="*/ 484000 w 5470628"/>
              <a:gd name="connsiteY212" fmla="*/ 304964 h 3193741"/>
              <a:gd name="connsiteX213" fmla="*/ 436911 w 5470628"/>
              <a:gd name="connsiteY213" fmla="*/ 280536 h 3193741"/>
              <a:gd name="connsiteX214" fmla="*/ 426865 w 5470628"/>
              <a:gd name="connsiteY214" fmla="*/ 277007 h 3193741"/>
              <a:gd name="connsiteX215" fmla="*/ 420654 w 5470628"/>
              <a:gd name="connsiteY215" fmla="*/ 268269 h 3193741"/>
              <a:gd name="connsiteX216" fmla="*/ 432329 w 5470628"/>
              <a:gd name="connsiteY216" fmla="*/ 259975 h 3193741"/>
              <a:gd name="connsiteX217" fmla="*/ 447672 w 5470628"/>
              <a:gd name="connsiteY217" fmla="*/ 257879 h 3193741"/>
              <a:gd name="connsiteX218" fmla="*/ 502242 w 5470628"/>
              <a:gd name="connsiteY218" fmla="*/ 273572 h 3193741"/>
              <a:gd name="connsiteX219" fmla="*/ 659874 w 5470628"/>
              <a:gd name="connsiteY219" fmla="*/ 365516 h 3193741"/>
              <a:gd name="connsiteX220" fmla="*/ 829177 w 5470628"/>
              <a:gd name="connsiteY220" fmla="*/ 444421 h 3193741"/>
              <a:gd name="connsiteX221" fmla="*/ 1231903 w 5470628"/>
              <a:gd name="connsiteY221" fmla="*/ 613682 h 3193741"/>
              <a:gd name="connsiteX222" fmla="*/ 1911736 w 5470628"/>
              <a:gd name="connsiteY222" fmla="*/ 685084 h 3193741"/>
              <a:gd name="connsiteX223" fmla="*/ 2564313 w 5470628"/>
              <a:gd name="connsiteY223" fmla="*/ 632143 h 3193741"/>
              <a:gd name="connsiteX224" fmla="*/ 2657304 w 5470628"/>
              <a:gd name="connsiteY224" fmla="*/ 624913 h 3193741"/>
              <a:gd name="connsiteX225" fmla="*/ 4235818 w 5470628"/>
              <a:gd name="connsiteY225" fmla="*/ 259339 h 3193741"/>
              <a:gd name="connsiteX226" fmla="*/ 4460331 w 5470628"/>
              <a:gd name="connsiteY226" fmla="*/ 176864 h 3193741"/>
              <a:gd name="connsiteX227" fmla="*/ 4499578 w 5470628"/>
              <a:gd name="connsiteY227" fmla="*/ 186791 h 3193741"/>
              <a:gd name="connsiteX228" fmla="*/ 4514640 w 5470628"/>
              <a:gd name="connsiteY228" fmla="*/ 188841 h 3193741"/>
              <a:gd name="connsiteX229" fmla="*/ 4516523 w 5470628"/>
              <a:gd name="connsiteY229" fmla="*/ 189988 h 3193741"/>
              <a:gd name="connsiteX230" fmla="*/ 4518126 w 5470628"/>
              <a:gd name="connsiteY230" fmla="*/ 189316 h 3193741"/>
              <a:gd name="connsiteX231" fmla="*/ 4514640 w 5470628"/>
              <a:gd name="connsiteY231" fmla="*/ 188841 h 3193741"/>
              <a:gd name="connsiteX232" fmla="*/ 4511569 w 5470628"/>
              <a:gd name="connsiteY232" fmla="*/ 186970 h 3193741"/>
              <a:gd name="connsiteX233" fmla="*/ 4510888 w 5470628"/>
              <a:gd name="connsiteY233" fmla="*/ 180943 h 3193741"/>
              <a:gd name="connsiteX234" fmla="*/ 4531865 w 5470628"/>
              <a:gd name="connsiteY234" fmla="*/ 155151 h 3193741"/>
              <a:gd name="connsiteX235" fmla="*/ 4573441 w 5470628"/>
              <a:gd name="connsiteY235" fmla="*/ 139676 h 3193741"/>
              <a:gd name="connsiteX236" fmla="*/ 4594964 w 5470628"/>
              <a:gd name="connsiteY236" fmla="*/ 145847 h 3193741"/>
              <a:gd name="connsiteX237" fmla="*/ 4623059 w 5470628"/>
              <a:gd name="connsiteY237" fmla="*/ 152410 h 3193741"/>
              <a:gd name="connsiteX238" fmla="*/ 4748356 w 5470628"/>
              <a:gd name="connsiteY238" fmla="*/ 68192 h 3193741"/>
              <a:gd name="connsiteX239" fmla="*/ 4833812 w 5470628"/>
              <a:gd name="connsiteY239" fmla="*/ 8017 h 3193741"/>
              <a:gd name="connsiteX240" fmla="*/ 4850908 w 5470628"/>
              <a:gd name="connsiteY240" fmla="*/ 727 h 319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470628" h="3193741">
                <a:moveTo>
                  <a:pt x="5462602" y="1413608"/>
                </a:moveTo>
                <a:lnTo>
                  <a:pt x="5465724" y="1421881"/>
                </a:lnTo>
                <a:cubicBezTo>
                  <a:pt x="5472118" y="1444281"/>
                  <a:pt x="5472640" y="1461744"/>
                  <a:pt x="5465025" y="1466556"/>
                </a:cubicBezTo>
                <a:lnTo>
                  <a:pt x="5463208" y="1466226"/>
                </a:lnTo>
                <a:lnTo>
                  <a:pt x="5463242" y="1451866"/>
                </a:lnTo>
                <a:cubicBezTo>
                  <a:pt x="5463190" y="1441487"/>
                  <a:pt x="5463068" y="1431722"/>
                  <a:pt x="5462894" y="1423194"/>
                </a:cubicBezTo>
                <a:close/>
                <a:moveTo>
                  <a:pt x="5461417" y="1391849"/>
                </a:moveTo>
                <a:cubicBezTo>
                  <a:pt x="5461710" y="1392940"/>
                  <a:pt x="5461992" y="1396513"/>
                  <a:pt x="5462246" y="1401944"/>
                </a:cubicBezTo>
                <a:lnTo>
                  <a:pt x="5462602" y="1413608"/>
                </a:lnTo>
                <a:lnTo>
                  <a:pt x="5459078" y="1404268"/>
                </a:lnTo>
                <a:lnTo>
                  <a:pt x="5460137" y="1393780"/>
                </a:lnTo>
                <a:cubicBezTo>
                  <a:pt x="5460561" y="1391114"/>
                  <a:pt x="5460982" y="1390270"/>
                  <a:pt x="5461417" y="1391849"/>
                </a:cubicBezTo>
                <a:close/>
                <a:moveTo>
                  <a:pt x="614271" y="1052206"/>
                </a:moveTo>
                <a:cubicBezTo>
                  <a:pt x="613444" y="1053256"/>
                  <a:pt x="612323" y="1054339"/>
                  <a:pt x="611497" y="1055389"/>
                </a:cubicBezTo>
                <a:cubicBezTo>
                  <a:pt x="617673" y="1058912"/>
                  <a:pt x="624115" y="1061928"/>
                  <a:pt x="630277" y="1065215"/>
                </a:cubicBezTo>
                <a:cubicBezTo>
                  <a:pt x="637469" y="1066004"/>
                  <a:pt x="644958" y="1066759"/>
                  <a:pt x="651856" y="1067584"/>
                </a:cubicBezTo>
                <a:cubicBezTo>
                  <a:pt x="639327" y="1062458"/>
                  <a:pt x="626799" y="1057332"/>
                  <a:pt x="614271" y="1052206"/>
                </a:cubicBezTo>
                <a:close/>
                <a:moveTo>
                  <a:pt x="810628" y="695550"/>
                </a:moveTo>
                <a:cubicBezTo>
                  <a:pt x="873537" y="739416"/>
                  <a:pt x="951215" y="767494"/>
                  <a:pt x="1033084" y="791270"/>
                </a:cubicBezTo>
                <a:cubicBezTo>
                  <a:pt x="1034205" y="790184"/>
                  <a:pt x="1035031" y="789136"/>
                  <a:pt x="1036153" y="788050"/>
                </a:cubicBezTo>
                <a:cubicBezTo>
                  <a:pt x="960983" y="757296"/>
                  <a:pt x="885798" y="726306"/>
                  <a:pt x="810628" y="695550"/>
                </a:cubicBezTo>
                <a:close/>
                <a:moveTo>
                  <a:pt x="4850908" y="727"/>
                </a:moveTo>
                <a:cubicBezTo>
                  <a:pt x="4858191" y="2929"/>
                  <a:pt x="4860543" y="7152"/>
                  <a:pt x="4858584" y="13795"/>
                </a:cubicBezTo>
                <a:cubicBezTo>
                  <a:pt x="4855845" y="22194"/>
                  <a:pt x="4850092" y="30008"/>
                  <a:pt x="4843408" y="37224"/>
                </a:cubicBezTo>
                <a:cubicBezTo>
                  <a:pt x="4812232" y="71132"/>
                  <a:pt x="4827067" y="79774"/>
                  <a:pt x="4871062" y="78954"/>
                </a:cubicBezTo>
                <a:cubicBezTo>
                  <a:pt x="4910302" y="78234"/>
                  <a:pt x="4949507" y="72299"/>
                  <a:pt x="4989038" y="66799"/>
                </a:cubicBezTo>
                <a:cubicBezTo>
                  <a:pt x="5008500" y="63967"/>
                  <a:pt x="5009491" y="65509"/>
                  <a:pt x="5002636" y="79388"/>
                </a:cubicBezTo>
                <a:cubicBezTo>
                  <a:pt x="4991594" y="102315"/>
                  <a:pt x="4990844" y="123285"/>
                  <a:pt x="5008332" y="140859"/>
                </a:cubicBezTo>
                <a:cubicBezTo>
                  <a:pt x="5012456" y="144868"/>
                  <a:pt x="5015428" y="149491"/>
                  <a:pt x="5014326" y="155555"/>
                </a:cubicBezTo>
                <a:cubicBezTo>
                  <a:pt x="5009356" y="180357"/>
                  <a:pt x="5019874" y="200674"/>
                  <a:pt x="5030704" y="221190"/>
                </a:cubicBezTo>
                <a:cubicBezTo>
                  <a:pt x="5048958" y="255517"/>
                  <a:pt x="5072099" y="287116"/>
                  <a:pt x="5097262" y="317759"/>
                </a:cubicBezTo>
                <a:cubicBezTo>
                  <a:pt x="5115004" y="339336"/>
                  <a:pt x="5126222" y="365974"/>
                  <a:pt x="5165084" y="373367"/>
                </a:cubicBezTo>
                <a:cubicBezTo>
                  <a:pt x="5174420" y="375083"/>
                  <a:pt x="5177498" y="381353"/>
                  <a:pt x="5174137" y="389353"/>
                </a:cubicBezTo>
                <a:cubicBezTo>
                  <a:pt x="5163026" y="415847"/>
                  <a:pt x="5172067" y="436343"/>
                  <a:pt x="5192507" y="453561"/>
                </a:cubicBezTo>
                <a:cubicBezTo>
                  <a:pt x="5199734" y="459565"/>
                  <a:pt x="5197020" y="463690"/>
                  <a:pt x="5187160" y="467732"/>
                </a:cubicBezTo>
                <a:cubicBezTo>
                  <a:pt x="5175836" y="472188"/>
                  <a:pt x="5167025" y="478711"/>
                  <a:pt x="5160106" y="486904"/>
                </a:cubicBezTo>
                <a:cubicBezTo>
                  <a:pt x="5148744" y="500143"/>
                  <a:pt x="5143396" y="514315"/>
                  <a:pt x="5138948" y="528614"/>
                </a:cubicBezTo>
                <a:cubicBezTo>
                  <a:pt x="5132042" y="551041"/>
                  <a:pt x="5123894" y="572670"/>
                  <a:pt x="5097016" y="589923"/>
                </a:cubicBezTo>
                <a:cubicBezTo>
                  <a:pt x="5089016" y="595163"/>
                  <a:pt x="5082598" y="601872"/>
                  <a:pt x="5075869" y="608381"/>
                </a:cubicBezTo>
                <a:cubicBezTo>
                  <a:pt x="5078016" y="614052"/>
                  <a:pt x="5083322" y="617918"/>
                  <a:pt x="5093172" y="618385"/>
                </a:cubicBezTo>
                <a:cubicBezTo>
                  <a:pt x="5155867" y="621469"/>
                  <a:pt x="5153088" y="652648"/>
                  <a:pt x="5153518" y="687474"/>
                </a:cubicBezTo>
                <a:cubicBezTo>
                  <a:pt x="5154177" y="730575"/>
                  <a:pt x="5118812" y="754787"/>
                  <a:pt x="5074984" y="776941"/>
                </a:cubicBezTo>
                <a:cubicBezTo>
                  <a:pt x="5059986" y="784451"/>
                  <a:pt x="5038116" y="786863"/>
                  <a:pt x="5033348" y="805473"/>
                </a:cubicBezTo>
                <a:cubicBezTo>
                  <a:pt x="5059529" y="819384"/>
                  <a:pt x="5089376" y="802009"/>
                  <a:pt x="5116847" y="803426"/>
                </a:cubicBezTo>
                <a:cubicBezTo>
                  <a:pt x="5139548" y="804709"/>
                  <a:pt x="5176330" y="798120"/>
                  <a:pt x="5147902" y="833118"/>
                </a:cubicBezTo>
                <a:cubicBezTo>
                  <a:pt x="5139626" y="843373"/>
                  <a:pt x="5150382" y="848714"/>
                  <a:pt x="5161665" y="848297"/>
                </a:cubicBezTo>
                <a:cubicBezTo>
                  <a:pt x="5253064" y="844106"/>
                  <a:pt x="5215170" y="912756"/>
                  <a:pt x="5246520" y="942412"/>
                </a:cubicBezTo>
                <a:cubicBezTo>
                  <a:pt x="5255359" y="950358"/>
                  <a:pt x="5247812" y="967405"/>
                  <a:pt x="5235368" y="972946"/>
                </a:cubicBezTo>
                <a:cubicBezTo>
                  <a:pt x="5156387" y="1008610"/>
                  <a:pt x="5149354" y="1071149"/>
                  <a:pt x="5113739" y="1128845"/>
                </a:cubicBezTo>
                <a:cubicBezTo>
                  <a:pt x="5157305" y="1144685"/>
                  <a:pt x="5208388" y="1143005"/>
                  <a:pt x="5255034" y="1151117"/>
                </a:cubicBezTo>
                <a:cubicBezTo>
                  <a:pt x="5303482" y="1159484"/>
                  <a:pt x="5304156" y="1170079"/>
                  <a:pt x="5267513" y="1216275"/>
                </a:cubicBezTo>
                <a:cubicBezTo>
                  <a:pt x="5370269" y="1212844"/>
                  <a:pt x="5370269" y="1212844"/>
                  <a:pt x="5343113" y="1281854"/>
                </a:cubicBezTo>
                <a:cubicBezTo>
                  <a:pt x="5386272" y="1279593"/>
                  <a:pt x="5428618" y="1334726"/>
                  <a:pt x="5452014" y="1385543"/>
                </a:cubicBezTo>
                <a:lnTo>
                  <a:pt x="5459078" y="1404268"/>
                </a:lnTo>
                <a:lnTo>
                  <a:pt x="5458838" y="1406644"/>
                </a:lnTo>
                <a:cubicBezTo>
                  <a:pt x="5457942" y="1418063"/>
                  <a:pt x="5456960" y="1434367"/>
                  <a:pt x="5455752" y="1450751"/>
                </a:cubicBezTo>
                <a:lnTo>
                  <a:pt x="5454594" y="1464662"/>
                </a:lnTo>
                <a:lnTo>
                  <a:pt x="5447215" y="1463321"/>
                </a:lnTo>
                <a:cubicBezTo>
                  <a:pt x="5441256" y="1459714"/>
                  <a:pt x="5437002" y="1458345"/>
                  <a:pt x="5433934" y="1458428"/>
                </a:cubicBezTo>
                <a:cubicBezTo>
                  <a:pt x="5424728" y="1458676"/>
                  <a:pt x="5426188" y="1471978"/>
                  <a:pt x="5424276" y="1477014"/>
                </a:cubicBezTo>
                <a:cubicBezTo>
                  <a:pt x="5417851" y="1492977"/>
                  <a:pt x="5433852" y="1501241"/>
                  <a:pt x="5444628" y="1511562"/>
                </a:cubicBezTo>
                <a:cubicBezTo>
                  <a:pt x="5448663" y="1515344"/>
                  <a:pt x="5451544" y="1497678"/>
                  <a:pt x="5453752" y="1474786"/>
                </a:cubicBezTo>
                <a:lnTo>
                  <a:pt x="5454594" y="1464662"/>
                </a:lnTo>
                <a:lnTo>
                  <a:pt x="5463208" y="1466226"/>
                </a:lnTo>
                <a:lnTo>
                  <a:pt x="5463164" y="1484226"/>
                </a:lnTo>
                <a:cubicBezTo>
                  <a:pt x="5462722" y="1528173"/>
                  <a:pt x="5460824" y="1571999"/>
                  <a:pt x="5456160" y="1575885"/>
                </a:cubicBezTo>
                <a:cubicBezTo>
                  <a:pt x="5406708" y="1617226"/>
                  <a:pt x="5442751" y="1692579"/>
                  <a:pt x="5345636" y="1714543"/>
                </a:cubicBezTo>
                <a:cubicBezTo>
                  <a:pt x="5301930" y="1724583"/>
                  <a:pt x="5282493" y="1755882"/>
                  <a:pt x="5251319" y="1775792"/>
                </a:cubicBezTo>
                <a:cubicBezTo>
                  <a:pt x="5142610" y="1844714"/>
                  <a:pt x="5072132" y="1925140"/>
                  <a:pt x="5043512" y="2027305"/>
                </a:cubicBezTo>
                <a:cubicBezTo>
                  <a:pt x="5035488" y="2055562"/>
                  <a:pt x="5000258" y="2081893"/>
                  <a:pt x="4978144" y="2108535"/>
                </a:cubicBezTo>
                <a:cubicBezTo>
                  <a:pt x="4990785" y="2124798"/>
                  <a:pt x="5050411" y="2079615"/>
                  <a:pt x="5031476" y="2128173"/>
                </a:cubicBezTo>
                <a:cubicBezTo>
                  <a:pt x="5017138" y="2164787"/>
                  <a:pt x="4975973" y="2191363"/>
                  <a:pt x="4937389" y="2216441"/>
                </a:cubicBezTo>
                <a:cubicBezTo>
                  <a:pt x="4893079" y="2245058"/>
                  <a:pt x="4843760" y="2269776"/>
                  <a:pt x="4826122" y="2315331"/>
                </a:cubicBezTo>
                <a:cubicBezTo>
                  <a:pt x="4822276" y="2325050"/>
                  <a:pt x="3896510" y="3112888"/>
                  <a:pt x="2544647" y="3190975"/>
                </a:cubicBezTo>
                <a:cubicBezTo>
                  <a:pt x="2323734" y="3203734"/>
                  <a:pt x="1445947" y="3169121"/>
                  <a:pt x="1328257" y="3153006"/>
                </a:cubicBezTo>
                <a:cubicBezTo>
                  <a:pt x="1207258" y="3136344"/>
                  <a:pt x="1101756" y="3091943"/>
                  <a:pt x="977943" y="3082502"/>
                </a:cubicBezTo>
                <a:cubicBezTo>
                  <a:pt x="912454" y="3077622"/>
                  <a:pt x="848655" y="3061861"/>
                  <a:pt x="854473" y="2994250"/>
                </a:cubicBezTo>
                <a:cubicBezTo>
                  <a:pt x="856228" y="2975057"/>
                  <a:pt x="838125" y="2961827"/>
                  <a:pt x="811593" y="2970498"/>
                </a:cubicBezTo>
                <a:cubicBezTo>
                  <a:pt x="761454" y="2987010"/>
                  <a:pt x="736680" y="2962489"/>
                  <a:pt x="707024" y="2945439"/>
                </a:cubicBezTo>
                <a:cubicBezTo>
                  <a:pt x="654509" y="2915262"/>
                  <a:pt x="603913" y="2882480"/>
                  <a:pt x="523487" y="2886053"/>
                </a:cubicBezTo>
                <a:cubicBezTo>
                  <a:pt x="537017" y="2855468"/>
                  <a:pt x="563587" y="2856758"/>
                  <a:pt x="587884" y="2859746"/>
                </a:cubicBezTo>
                <a:cubicBezTo>
                  <a:pt x="652090" y="2867866"/>
                  <a:pt x="715235" y="2878012"/>
                  <a:pt x="779426" y="2885897"/>
                </a:cubicBezTo>
                <a:cubicBezTo>
                  <a:pt x="821123" y="2891048"/>
                  <a:pt x="863074" y="2900202"/>
                  <a:pt x="917288" y="2882248"/>
                </a:cubicBezTo>
                <a:cubicBezTo>
                  <a:pt x="866364" y="2830288"/>
                  <a:pt x="785092" y="2829930"/>
                  <a:pt x="718684" y="2819941"/>
                </a:cubicBezTo>
                <a:cubicBezTo>
                  <a:pt x="635747" y="2807447"/>
                  <a:pt x="584925" y="2771133"/>
                  <a:pt x="524650" y="2731220"/>
                </a:cubicBezTo>
                <a:cubicBezTo>
                  <a:pt x="584180" y="2712621"/>
                  <a:pt x="623299" y="2742760"/>
                  <a:pt x="670138" y="2735189"/>
                </a:cubicBezTo>
                <a:cubicBezTo>
                  <a:pt x="672406" y="2728745"/>
                  <a:pt x="675988" y="2719532"/>
                  <a:pt x="675382" y="2719369"/>
                </a:cubicBezTo>
                <a:cubicBezTo>
                  <a:pt x="596666" y="2703042"/>
                  <a:pt x="557844" y="2658869"/>
                  <a:pt x="542021" y="2601946"/>
                </a:cubicBezTo>
                <a:cubicBezTo>
                  <a:pt x="533902" y="2572560"/>
                  <a:pt x="505246" y="2566541"/>
                  <a:pt x="476895" y="2555976"/>
                </a:cubicBezTo>
                <a:cubicBezTo>
                  <a:pt x="377189" y="2518466"/>
                  <a:pt x="272496" y="2486779"/>
                  <a:pt x="188751" y="2428830"/>
                </a:cubicBezTo>
                <a:cubicBezTo>
                  <a:pt x="280875" y="2426687"/>
                  <a:pt x="357216" y="2461808"/>
                  <a:pt x="456762" y="2468731"/>
                </a:cubicBezTo>
                <a:cubicBezTo>
                  <a:pt x="373794" y="2404281"/>
                  <a:pt x="269816" y="2379152"/>
                  <a:pt x="174514" y="2345378"/>
                </a:cubicBezTo>
                <a:cubicBezTo>
                  <a:pt x="130977" y="2330009"/>
                  <a:pt x="90329" y="2308598"/>
                  <a:pt x="38827" y="2303685"/>
                </a:cubicBezTo>
                <a:cubicBezTo>
                  <a:pt x="20556" y="2301864"/>
                  <a:pt x="-10092" y="2297272"/>
                  <a:pt x="3281" y="2273587"/>
                </a:cubicBezTo>
                <a:cubicBezTo>
                  <a:pt x="14533" y="2253956"/>
                  <a:pt x="39095" y="2256437"/>
                  <a:pt x="61590" y="2259170"/>
                </a:cubicBezTo>
                <a:cubicBezTo>
                  <a:pt x="115591" y="2265916"/>
                  <a:pt x="170539" y="2259497"/>
                  <a:pt x="242291" y="2250569"/>
                </a:cubicBezTo>
                <a:cubicBezTo>
                  <a:pt x="178223" y="2197829"/>
                  <a:pt x="68904" y="2229102"/>
                  <a:pt x="13205" y="2172263"/>
                </a:cubicBezTo>
                <a:cubicBezTo>
                  <a:pt x="77196" y="2153598"/>
                  <a:pt x="128251" y="2170191"/>
                  <a:pt x="180810" y="2168333"/>
                </a:cubicBezTo>
                <a:cubicBezTo>
                  <a:pt x="228319" y="2166612"/>
                  <a:pt x="239444" y="2154350"/>
                  <a:pt x="226020" y="2121100"/>
                </a:cubicBezTo>
                <a:cubicBezTo>
                  <a:pt x="205165" y="2069293"/>
                  <a:pt x="229388" y="2038364"/>
                  <a:pt x="299145" y="2044862"/>
                </a:cubicBezTo>
                <a:cubicBezTo>
                  <a:pt x="363822" y="2051027"/>
                  <a:pt x="369032" y="2029991"/>
                  <a:pt x="350236" y="2001187"/>
                </a:cubicBezTo>
                <a:cubicBezTo>
                  <a:pt x="322862" y="1959187"/>
                  <a:pt x="348423" y="1921214"/>
                  <a:pt x="365223" y="1881218"/>
                </a:cubicBezTo>
                <a:cubicBezTo>
                  <a:pt x="390527" y="1820499"/>
                  <a:pt x="376326" y="1793748"/>
                  <a:pt x="310707" y="1758752"/>
                </a:cubicBezTo>
                <a:cubicBezTo>
                  <a:pt x="273754" y="1739265"/>
                  <a:pt x="234367" y="1723631"/>
                  <a:pt x="181659" y="1709137"/>
                </a:cubicBezTo>
                <a:cubicBezTo>
                  <a:pt x="299387" y="1683727"/>
                  <a:pt x="172918" y="1660608"/>
                  <a:pt x="213063" y="1632021"/>
                </a:cubicBezTo>
                <a:cubicBezTo>
                  <a:pt x="296030" y="1612244"/>
                  <a:pt x="369047" y="1679323"/>
                  <a:pt x="481390" y="1644125"/>
                </a:cubicBezTo>
                <a:cubicBezTo>
                  <a:pt x="336659" y="1595935"/>
                  <a:pt x="176348" y="1532074"/>
                  <a:pt x="68930" y="1457537"/>
                </a:cubicBezTo>
                <a:cubicBezTo>
                  <a:pt x="91299" y="1434897"/>
                  <a:pt x="115799" y="1450436"/>
                  <a:pt x="135138" y="1440976"/>
                </a:cubicBezTo>
                <a:cubicBezTo>
                  <a:pt x="133952" y="1436374"/>
                  <a:pt x="135290" y="1429332"/>
                  <a:pt x="131611" y="1427642"/>
                </a:cubicBezTo>
                <a:cubicBezTo>
                  <a:pt x="52402" y="1389548"/>
                  <a:pt x="51441" y="1388478"/>
                  <a:pt x="130443" y="1343795"/>
                </a:cubicBezTo>
                <a:cubicBezTo>
                  <a:pt x="158017" y="1328118"/>
                  <a:pt x="154966" y="1317573"/>
                  <a:pt x="138930" y="1304094"/>
                </a:cubicBezTo>
                <a:cubicBezTo>
                  <a:pt x="127608" y="1294551"/>
                  <a:pt x="113720" y="1286742"/>
                  <a:pt x="118409" y="1262212"/>
                </a:cubicBezTo>
                <a:cubicBezTo>
                  <a:pt x="164937" y="1287183"/>
                  <a:pt x="383505" y="1312432"/>
                  <a:pt x="421410" y="1304757"/>
                </a:cubicBezTo>
                <a:cubicBezTo>
                  <a:pt x="464009" y="1296037"/>
                  <a:pt x="610877" y="1288926"/>
                  <a:pt x="655702" y="1291801"/>
                </a:cubicBezTo>
                <a:cubicBezTo>
                  <a:pt x="653235" y="1290438"/>
                  <a:pt x="650767" y="1289077"/>
                  <a:pt x="648299" y="1287715"/>
                </a:cubicBezTo>
                <a:cubicBezTo>
                  <a:pt x="603999" y="1260339"/>
                  <a:pt x="559107" y="1233035"/>
                  <a:pt x="531027" y="1193967"/>
                </a:cubicBezTo>
                <a:cubicBezTo>
                  <a:pt x="529741" y="1192462"/>
                  <a:pt x="529061" y="1191120"/>
                  <a:pt x="526433" y="1191913"/>
                </a:cubicBezTo>
                <a:cubicBezTo>
                  <a:pt x="503415" y="1199684"/>
                  <a:pt x="505590" y="1187083"/>
                  <a:pt x="504666" y="1177230"/>
                </a:cubicBezTo>
                <a:cubicBezTo>
                  <a:pt x="503726" y="1167141"/>
                  <a:pt x="499378" y="1159602"/>
                  <a:pt x="482307" y="1162618"/>
                </a:cubicBezTo>
                <a:cubicBezTo>
                  <a:pt x="481421" y="1162726"/>
                  <a:pt x="480226" y="1162633"/>
                  <a:pt x="479029" y="1162540"/>
                </a:cubicBezTo>
                <a:cubicBezTo>
                  <a:pt x="470949" y="1161859"/>
                  <a:pt x="444139" y="1138059"/>
                  <a:pt x="447663" y="1132649"/>
                </a:cubicBezTo>
                <a:cubicBezTo>
                  <a:pt x="455539" y="1120781"/>
                  <a:pt x="446335" y="1116439"/>
                  <a:pt x="438547" y="1110977"/>
                </a:cubicBezTo>
                <a:cubicBezTo>
                  <a:pt x="427656" y="1103517"/>
                  <a:pt x="416795" y="1096529"/>
                  <a:pt x="405343" y="1089612"/>
                </a:cubicBezTo>
                <a:cubicBezTo>
                  <a:pt x="394202" y="1082895"/>
                  <a:pt x="382794" y="1076684"/>
                  <a:pt x="371373" y="1070238"/>
                </a:cubicBezTo>
                <a:cubicBezTo>
                  <a:pt x="344889" y="1065616"/>
                  <a:pt x="318169" y="1061972"/>
                  <a:pt x="290358" y="1059884"/>
                </a:cubicBezTo>
                <a:cubicBezTo>
                  <a:pt x="269709" y="1058114"/>
                  <a:pt x="246624" y="1055453"/>
                  <a:pt x="235140" y="1029322"/>
                </a:cubicBezTo>
                <a:cubicBezTo>
                  <a:pt x="256895" y="1029771"/>
                  <a:pt x="278695" y="1030927"/>
                  <a:pt x="300494" y="1032083"/>
                </a:cubicBezTo>
                <a:cubicBezTo>
                  <a:pt x="279542" y="1020860"/>
                  <a:pt x="259181" y="1009565"/>
                  <a:pt x="239661" y="997457"/>
                </a:cubicBezTo>
                <a:cubicBezTo>
                  <a:pt x="223540" y="987309"/>
                  <a:pt x="210281" y="975391"/>
                  <a:pt x="204788" y="959211"/>
                </a:cubicBezTo>
                <a:cubicBezTo>
                  <a:pt x="203337" y="955117"/>
                  <a:pt x="202166" y="950750"/>
                  <a:pt x="207583" y="947009"/>
                </a:cubicBezTo>
                <a:cubicBezTo>
                  <a:pt x="213561" y="942727"/>
                  <a:pt x="218466" y="944980"/>
                  <a:pt x="223061" y="947033"/>
                </a:cubicBezTo>
                <a:cubicBezTo>
                  <a:pt x="242046" y="955410"/>
                  <a:pt x="261311" y="963516"/>
                  <a:pt x="280015" y="972164"/>
                </a:cubicBezTo>
                <a:cubicBezTo>
                  <a:pt x="304852" y="983629"/>
                  <a:pt x="329408" y="995365"/>
                  <a:pt x="353948" y="1006865"/>
                </a:cubicBezTo>
                <a:cubicBezTo>
                  <a:pt x="319294" y="981405"/>
                  <a:pt x="281290" y="959435"/>
                  <a:pt x="240466" y="939943"/>
                </a:cubicBezTo>
                <a:cubicBezTo>
                  <a:pt x="210990" y="925718"/>
                  <a:pt x="181514" y="911494"/>
                  <a:pt x="158812" y="891467"/>
                </a:cubicBezTo>
                <a:cubicBezTo>
                  <a:pt x="147166" y="881489"/>
                  <a:pt x="141336" y="869384"/>
                  <a:pt x="139551" y="855364"/>
                </a:cubicBezTo>
                <a:cubicBezTo>
                  <a:pt x="139312" y="851597"/>
                  <a:pt x="139634" y="847287"/>
                  <a:pt x="145731" y="844888"/>
                </a:cubicBezTo>
                <a:cubicBezTo>
                  <a:pt x="151843" y="842724"/>
                  <a:pt x="155581" y="845356"/>
                  <a:pt x="158154" y="848366"/>
                </a:cubicBezTo>
                <a:cubicBezTo>
                  <a:pt x="161052" y="851811"/>
                  <a:pt x="164496" y="854479"/>
                  <a:pt x="169370" y="856260"/>
                </a:cubicBezTo>
                <a:cubicBezTo>
                  <a:pt x="212096" y="872913"/>
                  <a:pt x="249775" y="894448"/>
                  <a:pt x="288295" y="915169"/>
                </a:cubicBezTo>
                <a:cubicBezTo>
                  <a:pt x="343452" y="944788"/>
                  <a:pt x="397769" y="975222"/>
                  <a:pt x="462694" y="994643"/>
                </a:cubicBezTo>
                <a:cubicBezTo>
                  <a:pt x="487260" y="1001870"/>
                  <a:pt x="512622" y="1007575"/>
                  <a:pt x="531910" y="1006664"/>
                </a:cubicBezTo>
                <a:cubicBezTo>
                  <a:pt x="460990" y="972547"/>
                  <a:pt x="394087" y="936046"/>
                  <a:pt x="333940" y="893507"/>
                </a:cubicBezTo>
                <a:cubicBezTo>
                  <a:pt x="273173" y="850568"/>
                  <a:pt x="219876" y="803403"/>
                  <a:pt x="181443" y="746608"/>
                </a:cubicBezTo>
                <a:cubicBezTo>
                  <a:pt x="177494" y="740681"/>
                  <a:pt x="175038" y="734810"/>
                  <a:pt x="162678" y="737018"/>
                </a:cubicBezTo>
                <a:cubicBezTo>
                  <a:pt x="157082" y="737933"/>
                  <a:pt x="155070" y="734381"/>
                  <a:pt x="156307" y="730435"/>
                </a:cubicBezTo>
                <a:cubicBezTo>
                  <a:pt x="164051" y="702450"/>
                  <a:pt x="145532" y="687373"/>
                  <a:pt x="117227" y="677515"/>
                </a:cubicBezTo>
                <a:cubicBezTo>
                  <a:pt x="108392" y="674314"/>
                  <a:pt x="107546" y="670384"/>
                  <a:pt x="113655" y="663474"/>
                </a:cubicBezTo>
                <a:cubicBezTo>
                  <a:pt x="121976" y="653926"/>
                  <a:pt x="120506" y="644851"/>
                  <a:pt x="115226" y="636712"/>
                </a:cubicBezTo>
                <a:cubicBezTo>
                  <a:pt x="112224" y="631619"/>
                  <a:pt x="108350" y="626868"/>
                  <a:pt x="105067" y="622046"/>
                </a:cubicBezTo>
                <a:cubicBezTo>
                  <a:pt x="102790" y="619000"/>
                  <a:pt x="99022" y="615897"/>
                  <a:pt x="104113" y="611722"/>
                </a:cubicBezTo>
                <a:cubicBezTo>
                  <a:pt x="108939" y="608053"/>
                  <a:pt x="114081" y="609328"/>
                  <a:pt x="118895" y="610169"/>
                </a:cubicBezTo>
                <a:cubicBezTo>
                  <a:pt x="142040" y="613772"/>
                  <a:pt x="156094" y="624170"/>
                  <a:pt x="163095" y="640642"/>
                </a:cubicBezTo>
                <a:cubicBezTo>
                  <a:pt x="168334" y="652819"/>
                  <a:pt x="173104" y="652953"/>
                  <a:pt x="185766" y="641454"/>
                </a:cubicBezTo>
                <a:cubicBezTo>
                  <a:pt x="195327" y="632704"/>
                  <a:pt x="204232" y="632337"/>
                  <a:pt x="212892" y="637457"/>
                </a:cubicBezTo>
                <a:cubicBezTo>
                  <a:pt x="217516" y="639981"/>
                  <a:pt x="220444" y="643897"/>
                  <a:pt x="223932" y="647271"/>
                </a:cubicBezTo>
                <a:cubicBezTo>
                  <a:pt x="241420" y="664845"/>
                  <a:pt x="259762" y="681841"/>
                  <a:pt x="287167" y="691571"/>
                </a:cubicBezTo>
                <a:cubicBezTo>
                  <a:pt x="299355" y="696027"/>
                  <a:pt x="312354" y="699197"/>
                  <a:pt x="330380" y="692506"/>
                </a:cubicBezTo>
                <a:cubicBezTo>
                  <a:pt x="318517" y="688486"/>
                  <a:pt x="306954" y="689175"/>
                  <a:pt x="296172" y="688108"/>
                </a:cubicBezTo>
                <a:cubicBezTo>
                  <a:pt x="285390" y="687041"/>
                  <a:pt x="279539" y="683953"/>
                  <a:pt x="286974" y="674512"/>
                </a:cubicBezTo>
                <a:cubicBezTo>
                  <a:pt x="291105" y="669267"/>
                  <a:pt x="290555" y="665301"/>
                  <a:pt x="286166" y="661798"/>
                </a:cubicBezTo>
                <a:cubicBezTo>
                  <a:pt x="272052" y="650459"/>
                  <a:pt x="264416" y="633352"/>
                  <a:pt x="236268" y="635338"/>
                </a:cubicBezTo>
                <a:cubicBezTo>
                  <a:pt x="234792" y="635517"/>
                  <a:pt x="233255" y="634754"/>
                  <a:pt x="231734" y="634225"/>
                </a:cubicBezTo>
                <a:cubicBezTo>
                  <a:pt x="225957" y="632316"/>
                  <a:pt x="219575" y="630241"/>
                  <a:pt x="221253" y="623870"/>
                </a:cubicBezTo>
                <a:cubicBezTo>
                  <a:pt x="223227" y="617462"/>
                  <a:pt x="230816" y="615119"/>
                  <a:pt x="237564" y="613590"/>
                </a:cubicBezTo>
                <a:cubicBezTo>
                  <a:pt x="254884" y="609831"/>
                  <a:pt x="268844" y="614072"/>
                  <a:pt x="282259" y="619091"/>
                </a:cubicBezTo>
                <a:cubicBezTo>
                  <a:pt x="314893" y="631509"/>
                  <a:pt x="342201" y="649080"/>
                  <a:pt x="370630" y="665566"/>
                </a:cubicBezTo>
                <a:cubicBezTo>
                  <a:pt x="413275" y="690295"/>
                  <a:pt x="451153" y="719635"/>
                  <a:pt x="498017" y="740532"/>
                </a:cubicBezTo>
                <a:cubicBezTo>
                  <a:pt x="637369" y="802423"/>
                  <a:pt x="774774" y="866448"/>
                  <a:pt x="918036" y="924307"/>
                </a:cubicBezTo>
                <a:cubicBezTo>
                  <a:pt x="970882" y="945666"/>
                  <a:pt x="1024819" y="965469"/>
                  <a:pt x="1079304" y="984494"/>
                </a:cubicBezTo>
                <a:cubicBezTo>
                  <a:pt x="1079509" y="983045"/>
                  <a:pt x="1079744" y="982067"/>
                  <a:pt x="1079935" y="980383"/>
                </a:cubicBezTo>
                <a:cubicBezTo>
                  <a:pt x="1079860" y="979206"/>
                  <a:pt x="1079770" y="977793"/>
                  <a:pt x="1079695" y="976616"/>
                </a:cubicBezTo>
                <a:cubicBezTo>
                  <a:pt x="1041139" y="964679"/>
                  <a:pt x="1003098" y="951491"/>
                  <a:pt x="966178" y="937219"/>
                </a:cubicBezTo>
                <a:cubicBezTo>
                  <a:pt x="875541" y="901932"/>
                  <a:pt x="791930" y="860100"/>
                  <a:pt x="720106" y="807112"/>
                </a:cubicBezTo>
                <a:cubicBezTo>
                  <a:pt x="714181" y="802848"/>
                  <a:pt x="707904" y="802421"/>
                  <a:pt x="698823" y="804708"/>
                </a:cubicBezTo>
                <a:cubicBezTo>
                  <a:pt x="669544" y="812288"/>
                  <a:pt x="659939" y="806334"/>
                  <a:pt x="664513" y="784663"/>
                </a:cubicBezTo>
                <a:cubicBezTo>
                  <a:pt x="665660" y="779304"/>
                  <a:pt x="665686" y="775031"/>
                  <a:pt x="660380" y="771165"/>
                </a:cubicBezTo>
                <a:cubicBezTo>
                  <a:pt x="636661" y="753871"/>
                  <a:pt x="611807" y="737427"/>
                  <a:pt x="584959" y="722409"/>
                </a:cubicBezTo>
                <a:cubicBezTo>
                  <a:pt x="535282" y="694735"/>
                  <a:pt x="482226" y="670082"/>
                  <a:pt x="435649" y="639659"/>
                </a:cubicBezTo>
                <a:cubicBezTo>
                  <a:pt x="421965" y="630403"/>
                  <a:pt x="411440" y="619340"/>
                  <a:pt x="404944" y="606128"/>
                </a:cubicBezTo>
                <a:cubicBezTo>
                  <a:pt x="402872" y="601635"/>
                  <a:pt x="401613" y="595856"/>
                  <a:pt x="408476" y="591466"/>
                </a:cubicBezTo>
                <a:cubicBezTo>
                  <a:pt x="415044" y="587111"/>
                  <a:pt x="420320" y="590506"/>
                  <a:pt x="425225" y="592759"/>
                </a:cubicBezTo>
                <a:cubicBezTo>
                  <a:pt x="445746" y="601899"/>
                  <a:pt x="466578" y="611238"/>
                  <a:pt x="487115" y="620614"/>
                </a:cubicBezTo>
                <a:cubicBezTo>
                  <a:pt x="507947" y="629954"/>
                  <a:pt x="528514" y="639800"/>
                  <a:pt x="550277" y="649738"/>
                </a:cubicBezTo>
                <a:cubicBezTo>
                  <a:pt x="551408" y="644145"/>
                  <a:pt x="546904" y="643504"/>
                  <a:pt x="544421" y="641907"/>
                </a:cubicBezTo>
                <a:cubicBezTo>
                  <a:pt x="509355" y="619344"/>
                  <a:pt x="471190" y="599529"/>
                  <a:pt x="431905" y="580799"/>
                </a:cubicBezTo>
                <a:cubicBezTo>
                  <a:pt x="401512" y="566211"/>
                  <a:pt x="371947" y="550574"/>
                  <a:pt x="351177" y="528177"/>
                </a:cubicBezTo>
                <a:cubicBezTo>
                  <a:pt x="343180" y="519419"/>
                  <a:pt x="338696" y="509759"/>
                  <a:pt x="339749" y="498244"/>
                </a:cubicBezTo>
                <a:cubicBezTo>
                  <a:pt x="340115" y="494641"/>
                  <a:pt x="340481" y="491037"/>
                  <a:pt x="346313" y="489145"/>
                </a:cubicBezTo>
                <a:cubicBezTo>
                  <a:pt x="350979" y="487631"/>
                  <a:pt x="354067" y="489392"/>
                  <a:pt x="356579" y="491460"/>
                </a:cubicBezTo>
                <a:cubicBezTo>
                  <a:pt x="360984" y="495197"/>
                  <a:pt x="365388" y="498934"/>
                  <a:pt x="371505" y="501516"/>
                </a:cubicBezTo>
                <a:cubicBezTo>
                  <a:pt x="408203" y="517000"/>
                  <a:pt x="442659" y="534654"/>
                  <a:pt x="476275" y="553122"/>
                </a:cubicBezTo>
                <a:cubicBezTo>
                  <a:pt x="531461" y="583213"/>
                  <a:pt x="586103" y="614082"/>
                  <a:pt x="649952" y="635294"/>
                </a:cubicBezTo>
                <a:cubicBezTo>
                  <a:pt x="673972" y="643298"/>
                  <a:pt x="698805" y="650018"/>
                  <a:pt x="727161" y="651328"/>
                </a:cubicBezTo>
                <a:cubicBezTo>
                  <a:pt x="726126" y="649081"/>
                  <a:pt x="724263" y="647883"/>
                  <a:pt x="722417" y="646921"/>
                </a:cubicBezTo>
                <a:cubicBezTo>
                  <a:pt x="660627" y="615969"/>
                  <a:pt x="600830" y="583590"/>
                  <a:pt x="546079" y="546328"/>
                </a:cubicBezTo>
                <a:cubicBezTo>
                  <a:pt x="478576" y="500409"/>
                  <a:pt x="420223" y="448637"/>
                  <a:pt x="378182" y="386585"/>
                </a:cubicBezTo>
                <a:cubicBezTo>
                  <a:pt x="376229" y="383975"/>
                  <a:pt x="374884" y="381528"/>
                  <a:pt x="370158" y="382100"/>
                </a:cubicBezTo>
                <a:cubicBezTo>
                  <a:pt x="358064" y="383802"/>
                  <a:pt x="356583" y="379236"/>
                  <a:pt x="357861" y="371252"/>
                </a:cubicBezTo>
                <a:cubicBezTo>
                  <a:pt x="361373" y="351608"/>
                  <a:pt x="352380" y="336565"/>
                  <a:pt x="331313" y="328203"/>
                </a:cubicBezTo>
                <a:cubicBezTo>
                  <a:pt x="316037" y="321986"/>
                  <a:pt x="303183" y="316425"/>
                  <a:pt x="319354" y="299282"/>
                </a:cubicBezTo>
                <a:cubicBezTo>
                  <a:pt x="323265" y="295249"/>
                  <a:pt x="321459" y="290249"/>
                  <a:pt x="319682" y="285719"/>
                </a:cubicBezTo>
                <a:cubicBezTo>
                  <a:pt x="317166" y="278905"/>
                  <a:pt x="312080" y="273828"/>
                  <a:pt x="306391" y="268585"/>
                </a:cubicBezTo>
                <a:cubicBezTo>
                  <a:pt x="303227" y="265647"/>
                  <a:pt x="299399" y="261602"/>
                  <a:pt x="303294" y="257334"/>
                </a:cubicBezTo>
                <a:cubicBezTo>
                  <a:pt x="307735" y="252289"/>
                  <a:pt x="314131" y="254598"/>
                  <a:pt x="319242" y="255403"/>
                </a:cubicBezTo>
                <a:cubicBezTo>
                  <a:pt x="342683" y="258970"/>
                  <a:pt x="357062" y="269803"/>
                  <a:pt x="364093" y="286745"/>
                </a:cubicBezTo>
                <a:cubicBezTo>
                  <a:pt x="368651" y="297582"/>
                  <a:pt x="374307" y="297608"/>
                  <a:pt x="385301" y="287973"/>
                </a:cubicBezTo>
                <a:cubicBezTo>
                  <a:pt x="397712" y="277216"/>
                  <a:pt x="408079" y="276436"/>
                  <a:pt x="417598" y="285722"/>
                </a:cubicBezTo>
                <a:cubicBezTo>
                  <a:pt x="425226" y="293339"/>
                  <a:pt x="431406" y="301607"/>
                  <a:pt x="440155" y="308139"/>
                </a:cubicBezTo>
                <a:cubicBezTo>
                  <a:pt x="463623" y="326175"/>
                  <a:pt x="485720" y="346039"/>
                  <a:pt x="534406" y="339430"/>
                </a:cubicBezTo>
                <a:cubicBezTo>
                  <a:pt x="520872" y="332528"/>
                  <a:pt x="507316" y="334645"/>
                  <a:pt x="495633" y="333450"/>
                </a:cubicBezTo>
                <a:cubicBezTo>
                  <a:pt x="487244" y="332567"/>
                  <a:pt x="478750" y="330037"/>
                  <a:pt x="486289" y="322243"/>
                </a:cubicBezTo>
                <a:cubicBezTo>
                  <a:pt x="494951" y="313365"/>
                  <a:pt x="489365" y="309771"/>
                  <a:pt x="484000" y="304964"/>
                </a:cubicBezTo>
                <a:cubicBezTo>
                  <a:pt x="471673" y="293645"/>
                  <a:pt x="461604" y="280392"/>
                  <a:pt x="436911" y="280536"/>
                </a:cubicBezTo>
                <a:cubicBezTo>
                  <a:pt x="433041" y="280530"/>
                  <a:pt x="429923" y="278297"/>
                  <a:pt x="426865" y="277007"/>
                </a:cubicBezTo>
                <a:cubicBezTo>
                  <a:pt x="422581" y="275154"/>
                  <a:pt x="418872" y="272993"/>
                  <a:pt x="420654" y="268269"/>
                </a:cubicBezTo>
                <a:cubicBezTo>
                  <a:pt x="422468" y="264016"/>
                  <a:pt x="426748" y="261125"/>
                  <a:pt x="432329" y="259975"/>
                </a:cubicBezTo>
                <a:cubicBezTo>
                  <a:pt x="437320" y="258895"/>
                  <a:pt x="442621" y="258016"/>
                  <a:pt x="447672" y="257879"/>
                </a:cubicBezTo>
                <a:cubicBezTo>
                  <a:pt x="470223" y="256809"/>
                  <a:pt x="486254" y="265543"/>
                  <a:pt x="502242" y="273572"/>
                </a:cubicBezTo>
                <a:cubicBezTo>
                  <a:pt x="558179" y="301436"/>
                  <a:pt x="607891" y="334326"/>
                  <a:pt x="659874" y="365516"/>
                </a:cubicBezTo>
                <a:cubicBezTo>
                  <a:pt x="711842" y="396471"/>
                  <a:pt x="772192" y="418818"/>
                  <a:pt x="829177" y="444421"/>
                </a:cubicBezTo>
                <a:cubicBezTo>
                  <a:pt x="960626" y="503711"/>
                  <a:pt x="1092650" y="562693"/>
                  <a:pt x="1231903" y="613682"/>
                </a:cubicBezTo>
                <a:cubicBezTo>
                  <a:pt x="1368099" y="663381"/>
                  <a:pt x="1823141" y="686561"/>
                  <a:pt x="1911736" y="685084"/>
                </a:cubicBezTo>
                <a:cubicBezTo>
                  <a:pt x="2024994" y="682992"/>
                  <a:pt x="2291986" y="655399"/>
                  <a:pt x="2564313" y="632143"/>
                </a:cubicBezTo>
                <a:cubicBezTo>
                  <a:pt x="2595089" y="629364"/>
                  <a:pt x="2625288" y="626893"/>
                  <a:pt x="2657304" y="624913"/>
                </a:cubicBezTo>
                <a:cubicBezTo>
                  <a:pt x="3564401" y="568191"/>
                  <a:pt x="4203594" y="276765"/>
                  <a:pt x="4235818" y="259339"/>
                </a:cubicBezTo>
                <a:cubicBezTo>
                  <a:pt x="4287616" y="231474"/>
                  <a:pt x="4460006" y="176429"/>
                  <a:pt x="4460331" y="176864"/>
                </a:cubicBezTo>
                <a:cubicBezTo>
                  <a:pt x="4464175" y="181144"/>
                  <a:pt x="4483735" y="184529"/>
                  <a:pt x="4499578" y="186791"/>
                </a:cubicBezTo>
                <a:lnTo>
                  <a:pt x="4514640" y="188841"/>
                </a:lnTo>
                <a:lnTo>
                  <a:pt x="4516523" y="189988"/>
                </a:lnTo>
                <a:cubicBezTo>
                  <a:pt x="4522035" y="190091"/>
                  <a:pt x="4521760" y="189857"/>
                  <a:pt x="4518126" y="189316"/>
                </a:cubicBezTo>
                <a:lnTo>
                  <a:pt x="4514640" y="188841"/>
                </a:lnTo>
                <a:lnTo>
                  <a:pt x="4511569" y="186970"/>
                </a:lnTo>
                <a:cubicBezTo>
                  <a:pt x="4510788" y="185226"/>
                  <a:pt x="4510719" y="182981"/>
                  <a:pt x="4510888" y="180943"/>
                </a:cubicBezTo>
                <a:cubicBezTo>
                  <a:pt x="4511690" y="170169"/>
                  <a:pt x="4517648" y="160906"/>
                  <a:pt x="4531865" y="155151"/>
                </a:cubicBezTo>
                <a:cubicBezTo>
                  <a:pt x="4545507" y="149703"/>
                  <a:pt x="4559473" y="144689"/>
                  <a:pt x="4573441" y="139676"/>
                </a:cubicBezTo>
                <a:cubicBezTo>
                  <a:pt x="4585075" y="135420"/>
                  <a:pt x="4593048" y="134454"/>
                  <a:pt x="4594964" y="145847"/>
                </a:cubicBezTo>
                <a:cubicBezTo>
                  <a:pt x="4596879" y="157242"/>
                  <a:pt x="4613452" y="160454"/>
                  <a:pt x="4623059" y="152410"/>
                </a:cubicBezTo>
                <a:cubicBezTo>
                  <a:pt x="4660632" y="120811"/>
                  <a:pt x="4705757" y="95654"/>
                  <a:pt x="4748356" y="68192"/>
                </a:cubicBezTo>
                <a:cubicBezTo>
                  <a:pt x="4778098" y="49168"/>
                  <a:pt x="4809406" y="31378"/>
                  <a:pt x="4833812" y="8017"/>
                </a:cubicBezTo>
                <a:cubicBezTo>
                  <a:pt x="4838299" y="3678"/>
                  <a:pt x="4842399" y="-2039"/>
                  <a:pt x="4850908" y="727"/>
                </a:cubicBezTo>
                <a:close/>
              </a:path>
            </a:pathLst>
          </a:custGeom>
          <a:solidFill>
            <a:schemeClr val="bg2">
              <a:alpha val="50000"/>
            </a:schemeClr>
          </a:solidFill>
          <a:ln w="32707" cap="flat">
            <a:noFill/>
            <a:prstDash val="solid"/>
            <a:miter/>
          </a:ln>
        </p:spPr>
        <p:txBody>
          <a:bodyPr wrap="square" rtlCol="0" anchor="ctr">
            <a:noAutofit/>
          </a:bodyPr>
          <a:lstStyle/>
          <a:p>
            <a:pPr algn="ctr"/>
            <a:endParaRPr lang="en-US">
              <a:solidFill>
                <a:schemeClr val="tx1"/>
              </a:solidFill>
            </a:endParaRPr>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1000941" y="685801"/>
            <a:ext cx="3494859" cy="5491162"/>
          </a:xfrm>
        </p:spPr>
        <p:txBody>
          <a:bodyPr vert="horz" lIns="91440" tIns="45720" rIns="91440" bIns="45720" rtlCol="0" anchor="ctr">
            <a:normAutofit/>
          </a:bodyPr>
          <a:lstStyle/>
          <a:p>
            <a:r>
              <a:rPr lang="en-US" kern="1200">
                <a:solidFill>
                  <a:schemeClr val="tx1"/>
                </a:solidFill>
                <a:latin typeface="+mj-lt"/>
                <a:ea typeface="+mj-ea"/>
                <a:cs typeface="+mj-cs"/>
              </a:rPr>
              <a:t>Project Planning</a:t>
            </a:r>
          </a:p>
        </p:txBody>
      </p:sp>
      <p:sp>
        <p:nvSpPr>
          <p:cNvPr id="14" name="Freeform: Shape 13">
            <a:extLst>
              <a:ext uri="{FF2B5EF4-FFF2-40B4-BE49-F238E27FC236}">
                <a16:creationId xmlns:a16="http://schemas.microsoft.com/office/drawing/2014/main" id="{930874C3-83C4-A788-4BC8-B0EFCEB8A58A}"/>
              </a:ext>
            </a:extLst>
          </p:cNvPr>
          <p:cNvSpPr/>
          <p:nvPr/>
        </p:nvSpPr>
        <p:spPr>
          <a:xfrm>
            <a:off x="4702547" y="838199"/>
            <a:ext cx="5653565" cy="1601629"/>
          </a:xfrm>
          <a:custGeom>
            <a:avLst/>
            <a:gdLst>
              <a:gd name="connsiteX0" fmla="*/ 0 w 5653565"/>
              <a:gd name="connsiteY0" fmla="*/ 160163 h 1601629"/>
              <a:gd name="connsiteX1" fmla="*/ 160163 w 5653565"/>
              <a:gd name="connsiteY1" fmla="*/ 0 h 1601629"/>
              <a:gd name="connsiteX2" fmla="*/ 5493402 w 5653565"/>
              <a:gd name="connsiteY2" fmla="*/ 0 h 1601629"/>
              <a:gd name="connsiteX3" fmla="*/ 5653565 w 5653565"/>
              <a:gd name="connsiteY3" fmla="*/ 160163 h 1601629"/>
              <a:gd name="connsiteX4" fmla="*/ 5653565 w 5653565"/>
              <a:gd name="connsiteY4" fmla="*/ 1441466 h 1601629"/>
              <a:gd name="connsiteX5" fmla="*/ 5493402 w 5653565"/>
              <a:gd name="connsiteY5" fmla="*/ 1601629 h 1601629"/>
              <a:gd name="connsiteX6" fmla="*/ 160163 w 5653565"/>
              <a:gd name="connsiteY6" fmla="*/ 1601629 h 1601629"/>
              <a:gd name="connsiteX7" fmla="*/ 0 w 5653565"/>
              <a:gd name="connsiteY7" fmla="*/ 1441466 h 1601629"/>
              <a:gd name="connsiteX8" fmla="*/ 0 w 5653565"/>
              <a:gd name="connsiteY8" fmla="*/ 160163 h 160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3565" h="1601629">
                <a:moveTo>
                  <a:pt x="0" y="160163"/>
                </a:moveTo>
                <a:cubicBezTo>
                  <a:pt x="0" y="71707"/>
                  <a:pt x="71707" y="0"/>
                  <a:pt x="160163" y="0"/>
                </a:cubicBezTo>
                <a:lnTo>
                  <a:pt x="5493402" y="0"/>
                </a:lnTo>
                <a:cubicBezTo>
                  <a:pt x="5581858" y="0"/>
                  <a:pt x="5653565" y="71707"/>
                  <a:pt x="5653565" y="160163"/>
                </a:cubicBezTo>
                <a:lnTo>
                  <a:pt x="5653565" y="1441466"/>
                </a:lnTo>
                <a:cubicBezTo>
                  <a:pt x="5653565" y="1529922"/>
                  <a:pt x="5581858" y="1601629"/>
                  <a:pt x="5493402" y="1601629"/>
                </a:cubicBezTo>
                <a:lnTo>
                  <a:pt x="160163" y="1601629"/>
                </a:lnTo>
                <a:cubicBezTo>
                  <a:pt x="71707" y="1601629"/>
                  <a:pt x="0" y="1529922"/>
                  <a:pt x="0" y="1441466"/>
                </a:cubicBezTo>
                <a:lnTo>
                  <a:pt x="0" y="16016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34540" tIns="134540" rIns="1769003" bIns="134540" numCol="1" spcCol="1270" anchor="ctr" anchorCtr="0">
            <a:noAutofit/>
          </a:bodyPr>
          <a:lstStyle/>
          <a:p>
            <a:pPr marL="0" lvl="0" indent="0" algn="l" defTabSz="1022350">
              <a:lnSpc>
                <a:spcPct val="90000"/>
              </a:lnSpc>
              <a:spcBef>
                <a:spcPct val="0"/>
              </a:spcBef>
              <a:spcAft>
                <a:spcPct val="35000"/>
              </a:spcAft>
              <a:buNone/>
            </a:pPr>
            <a:r>
              <a:rPr lang="en-US" sz="2400" kern="1200" dirty="0"/>
              <a:t>GDOT must decide which projects or project phases will be planned for a certain year. </a:t>
            </a:r>
          </a:p>
        </p:txBody>
      </p:sp>
      <p:sp>
        <p:nvSpPr>
          <p:cNvPr id="15" name="Freeform: Shape 14">
            <a:extLst>
              <a:ext uri="{FF2B5EF4-FFF2-40B4-BE49-F238E27FC236}">
                <a16:creationId xmlns:a16="http://schemas.microsoft.com/office/drawing/2014/main" id="{9589BB93-9B48-F7F0-6643-354178AD2AA0}"/>
              </a:ext>
            </a:extLst>
          </p:cNvPr>
          <p:cNvSpPr/>
          <p:nvPr/>
        </p:nvSpPr>
        <p:spPr>
          <a:xfrm>
            <a:off x="5201390" y="2706766"/>
            <a:ext cx="5653565" cy="1601629"/>
          </a:xfrm>
          <a:custGeom>
            <a:avLst/>
            <a:gdLst>
              <a:gd name="connsiteX0" fmla="*/ 0 w 5653565"/>
              <a:gd name="connsiteY0" fmla="*/ 160163 h 1601629"/>
              <a:gd name="connsiteX1" fmla="*/ 160163 w 5653565"/>
              <a:gd name="connsiteY1" fmla="*/ 0 h 1601629"/>
              <a:gd name="connsiteX2" fmla="*/ 5493402 w 5653565"/>
              <a:gd name="connsiteY2" fmla="*/ 0 h 1601629"/>
              <a:gd name="connsiteX3" fmla="*/ 5653565 w 5653565"/>
              <a:gd name="connsiteY3" fmla="*/ 160163 h 1601629"/>
              <a:gd name="connsiteX4" fmla="*/ 5653565 w 5653565"/>
              <a:gd name="connsiteY4" fmla="*/ 1441466 h 1601629"/>
              <a:gd name="connsiteX5" fmla="*/ 5493402 w 5653565"/>
              <a:gd name="connsiteY5" fmla="*/ 1601629 h 1601629"/>
              <a:gd name="connsiteX6" fmla="*/ 160163 w 5653565"/>
              <a:gd name="connsiteY6" fmla="*/ 1601629 h 1601629"/>
              <a:gd name="connsiteX7" fmla="*/ 0 w 5653565"/>
              <a:gd name="connsiteY7" fmla="*/ 1441466 h 1601629"/>
              <a:gd name="connsiteX8" fmla="*/ 0 w 5653565"/>
              <a:gd name="connsiteY8" fmla="*/ 160163 h 160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3565" h="1601629">
                <a:moveTo>
                  <a:pt x="0" y="160163"/>
                </a:moveTo>
                <a:cubicBezTo>
                  <a:pt x="0" y="71707"/>
                  <a:pt x="71707" y="0"/>
                  <a:pt x="160163" y="0"/>
                </a:cubicBezTo>
                <a:lnTo>
                  <a:pt x="5493402" y="0"/>
                </a:lnTo>
                <a:cubicBezTo>
                  <a:pt x="5581858" y="0"/>
                  <a:pt x="5653565" y="71707"/>
                  <a:pt x="5653565" y="160163"/>
                </a:cubicBezTo>
                <a:lnTo>
                  <a:pt x="5653565" y="1441466"/>
                </a:lnTo>
                <a:cubicBezTo>
                  <a:pt x="5653565" y="1529922"/>
                  <a:pt x="5581858" y="1601629"/>
                  <a:pt x="5493402" y="1601629"/>
                </a:cubicBezTo>
                <a:lnTo>
                  <a:pt x="160163" y="1601629"/>
                </a:lnTo>
                <a:cubicBezTo>
                  <a:pt x="71707" y="1601629"/>
                  <a:pt x="0" y="1529922"/>
                  <a:pt x="0" y="1441466"/>
                </a:cubicBezTo>
                <a:lnTo>
                  <a:pt x="0" y="160163"/>
                </a:lnTo>
                <a:close/>
              </a:path>
            </a:pathLst>
          </a:custGeom>
        </p:spPr>
        <p:style>
          <a:lnRef idx="2">
            <a:schemeClr val="lt1">
              <a:hueOff val="0"/>
              <a:satOff val="0"/>
              <a:lumOff val="0"/>
              <a:alphaOff val="0"/>
            </a:schemeClr>
          </a:lnRef>
          <a:fillRef idx="1">
            <a:schemeClr val="accent2">
              <a:hueOff val="-727682"/>
              <a:satOff val="-41964"/>
              <a:lumOff val="4314"/>
              <a:alphaOff val="0"/>
            </a:schemeClr>
          </a:fillRef>
          <a:effectRef idx="0">
            <a:schemeClr val="accent2">
              <a:hueOff val="-727682"/>
              <a:satOff val="-41964"/>
              <a:lumOff val="4314"/>
              <a:alphaOff val="0"/>
            </a:schemeClr>
          </a:effectRef>
          <a:fontRef idx="minor">
            <a:schemeClr val="lt1"/>
          </a:fontRef>
        </p:style>
        <p:txBody>
          <a:bodyPr spcFirstLastPara="0" vert="horz" wrap="square" lIns="134540" tIns="134540" rIns="1674443" bIns="134540" numCol="1" spcCol="1270" anchor="ctr" anchorCtr="0">
            <a:noAutofit/>
          </a:bodyPr>
          <a:lstStyle/>
          <a:p>
            <a:pPr marL="0" lvl="0" indent="0" algn="l" defTabSz="1022350">
              <a:lnSpc>
                <a:spcPct val="90000"/>
              </a:lnSpc>
              <a:spcBef>
                <a:spcPct val="0"/>
              </a:spcBef>
              <a:spcAft>
                <a:spcPct val="35000"/>
              </a:spcAft>
              <a:buNone/>
            </a:pPr>
            <a:r>
              <a:rPr lang="en-US" sz="2400" kern="1200" dirty="0"/>
              <a:t>An allotted budget is set for each year. Therefore, only a certain number of projects can be planned for each year. </a:t>
            </a:r>
          </a:p>
        </p:txBody>
      </p:sp>
      <p:sp>
        <p:nvSpPr>
          <p:cNvPr id="16" name="Freeform: Shape 15">
            <a:extLst>
              <a:ext uri="{FF2B5EF4-FFF2-40B4-BE49-F238E27FC236}">
                <a16:creationId xmlns:a16="http://schemas.microsoft.com/office/drawing/2014/main" id="{ABD6A652-8749-2D0F-915C-4E55C94C2C35}"/>
              </a:ext>
            </a:extLst>
          </p:cNvPr>
          <p:cNvSpPr/>
          <p:nvPr/>
        </p:nvSpPr>
        <p:spPr>
          <a:xfrm>
            <a:off x="5700234" y="4575333"/>
            <a:ext cx="5653565" cy="1601629"/>
          </a:xfrm>
          <a:custGeom>
            <a:avLst/>
            <a:gdLst>
              <a:gd name="connsiteX0" fmla="*/ 0 w 5653565"/>
              <a:gd name="connsiteY0" fmla="*/ 160163 h 1601629"/>
              <a:gd name="connsiteX1" fmla="*/ 160163 w 5653565"/>
              <a:gd name="connsiteY1" fmla="*/ 0 h 1601629"/>
              <a:gd name="connsiteX2" fmla="*/ 5493402 w 5653565"/>
              <a:gd name="connsiteY2" fmla="*/ 0 h 1601629"/>
              <a:gd name="connsiteX3" fmla="*/ 5653565 w 5653565"/>
              <a:gd name="connsiteY3" fmla="*/ 160163 h 1601629"/>
              <a:gd name="connsiteX4" fmla="*/ 5653565 w 5653565"/>
              <a:gd name="connsiteY4" fmla="*/ 1441466 h 1601629"/>
              <a:gd name="connsiteX5" fmla="*/ 5493402 w 5653565"/>
              <a:gd name="connsiteY5" fmla="*/ 1601629 h 1601629"/>
              <a:gd name="connsiteX6" fmla="*/ 160163 w 5653565"/>
              <a:gd name="connsiteY6" fmla="*/ 1601629 h 1601629"/>
              <a:gd name="connsiteX7" fmla="*/ 0 w 5653565"/>
              <a:gd name="connsiteY7" fmla="*/ 1441466 h 1601629"/>
              <a:gd name="connsiteX8" fmla="*/ 0 w 5653565"/>
              <a:gd name="connsiteY8" fmla="*/ 160163 h 160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3565" h="1601629">
                <a:moveTo>
                  <a:pt x="0" y="160163"/>
                </a:moveTo>
                <a:cubicBezTo>
                  <a:pt x="0" y="71707"/>
                  <a:pt x="71707" y="0"/>
                  <a:pt x="160163" y="0"/>
                </a:cubicBezTo>
                <a:lnTo>
                  <a:pt x="5493402" y="0"/>
                </a:lnTo>
                <a:cubicBezTo>
                  <a:pt x="5581858" y="0"/>
                  <a:pt x="5653565" y="71707"/>
                  <a:pt x="5653565" y="160163"/>
                </a:cubicBezTo>
                <a:lnTo>
                  <a:pt x="5653565" y="1441466"/>
                </a:lnTo>
                <a:cubicBezTo>
                  <a:pt x="5653565" y="1529922"/>
                  <a:pt x="5581858" y="1601629"/>
                  <a:pt x="5493402" y="1601629"/>
                </a:cubicBezTo>
                <a:lnTo>
                  <a:pt x="160163" y="1601629"/>
                </a:lnTo>
                <a:cubicBezTo>
                  <a:pt x="71707" y="1601629"/>
                  <a:pt x="0" y="1529922"/>
                  <a:pt x="0" y="1441466"/>
                </a:cubicBezTo>
                <a:lnTo>
                  <a:pt x="0" y="160163"/>
                </a:lnTo>
                <a:close/>
              </a:path>
            </a:pathLst>
          </a:custGeom>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spcFirstLastPara="0" vert="horz" wrap="square" lIns="134540" tIns="134540" rIns="1674443" bIns="134540" numCol="1" spcCol="1270" anchor="ctr" anchorCtr="0">
            <a:noAutofit/>
          </a:bodyPr>
          <a:lstStyle/>
          <a:p>
            <a:pPr marL="0" lvl="0" indent="0" algn="l" defTabSz="1022350">
              <a:lnSpc>
                <a:spcPct val="90000"/>
              </a:lnSpc>
              <a:spcBef>
                <a:spcPct val="0"/>
              </a:spcBef>
              <a:spcAft>
                <a:spcPct val="35000"/>
              </a:spcAft>
              <a:buNone/>
            </a:pPr>
            <a:r>
              <a:rPr lang="en-US" sz="2400" kern="1200" dirty="0"/>
              <a:t>To record which project will happen when, GDOT uses several different planning documents. </a:t>
            </a:r>
          </a:p>
        </p:txBody>
      </p:sp>
      <p:sp>
        <p:nvSpPr>
          <p:cNvPr id="17" name="Freeform: Shape 16">
            <a:extLst>
              <a:ext uri="{FF2B5EF4-FFF2-40B4-BE49-F238E27FC236}">
                <a16:creationId xmlns:a16="http://schemas.microsoft.com/office/drawing/2014/main" id="{AF76848E-9E9A-6D9E-99EC-A770BDC6E53D}"/>
              </a:ext>
            </a:extLst>
          </p:cNvPr>
          <p:cNvSpPr/>
          <p:nvPr/>
        </p:nvSpPr>
        <p:spPr>
          <a:xfrm>
            <a:off x="9315053" y="2052767"/>
            <a:ext cx="1041058" cy="1041058"/>
          </a:xfrm>
          <a:custGeom>
            <a:avLst/>
            <a:gdLst>
              <a:gd name="connsiteX0" fmla="*/ 0 w 1041058"/>
              <a:gd name="connsiteY0" fmla="*/ 572582 h 1041058"/>
              <a:gd name="connsiteX1" fmla="*/ 234238 w 1041058"/>
              <a:gd name="connsiteY1" fmla="*/ 572582 h 1041058"/>
              <a:gd name="connsiteX2" fmla="*/ 234238 w 1041058"/>
              <a:gd name="connsiteY2" fmla="*/ 0 h 1041058"/>
              <a:gd name="connsiteX3" fmla="*/ 806820 w 1041058"/>
              <a:gd name="connsiteY3" fmla="*/ 0 h 1041058"/>
              <a:gd name="connsiteX4" fmla="*/ 806820 w 1041058"/>
              <a:gd name="connsiteY4" fmla="*/ 572582 h 1041058"/>
              <a:gd name="connsiteX5" fmla="*/ 1041058 w 1041058"/>
              <a:gd name="connsiteY5" fmla="*/ 572582 h 1041058"/>
              <a:gd name="connsiteX6" fmla="*/ 520529 w 1041058"/>
              <a:gd name="connsiteY6" fmla="*/ 1041058 h 1041058"/>
              <a:gd name="connsiteX7" fmla="*/ 0 w 1041058"/>
              <a:gd name="connsiteY7" fmla="*/ 572582 h 104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1058" h="1041058">
                <a:moveTo>
                  <a:pt x="0" y="572582"/>
                </a:moveTo>
                <a:lnTo>
                  <a:pt x="234238" y="572582"/>
                </a:lnTo>
                <a:lnTo>
                  <a:pt x="234238" y="0"/>
                </a:lnTo>
                <a:lnTo>
                  <a:pt x="806820" y="0"/>
                </a:lnTo>
                <a:lnTo>
                  <a:pt x="806820" y="572582"/>
                </a:lnTo>
                <a:lnTo>
                  <a:pt x="1041058" y="572582"/>
                </a:lnTo>
                <a:lnTo>
                  <a:pt x="520529" y="1041058"/>
                </a:lnTo>
                <a:lnTo>
                  <a:pt x="0" y="572582"/>
                </a:ln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279958" tIns="45720" rIns="279958" bIns="303382" numCol="1" spcCol="1270" anchor="ctr" anchorCtr="0">
            <a:noAutofit/>
          </a:bodyPr>
          <a:lstStyle/>
          <a:p>
            <a:pPr marL="0" lvl="0" indent="0" algn="ctr" defTabSz="1600200">
              <a:lnSpc>
                <a:spcPct val="90000"/>
              </a:lnSpc>
              <a:spcBef>
                <a:spcPct val="0"/>
              </a:spcBef>
              <a:spcAft>
                <a:spcPct val="35000"/>
              </a:spcAft>
              <a:buNone/>
            </a:pPr>
            <a:endParaRPr lang="en-US" sz="3600" kern="1200"/>
          </a:p>
        </p:txBody>
      </p:sp>
      <p:sp>
        <p:nvSpPr>
          <p:cNvPr id="18" name="Freeform: Shape 17">
            <a:extLst>
              <a:ext uri="{FF2B5EF4-FFF2-40B4-BE49-F238E27FC236}">
                <a16:creationId xmlns:a16="http://schemas.microsoft.com/office/drawing/2014/main" id="{8A2E98EC-D4F2-9FB9-CA77-3A6734E4C61A}"/>
              </a:ext>
            </a:extLst>
          </p:cNvPr>
          <p:cNvSpPr/>
          <p:nvPr/>
        </p:nvSpPr>
        <p:spPr>
          <a:xfrm>
            <a:off x="9813897" y="3910657"/>
            <a:ext cx="1041058" cy="1041058"/>
          </a:xfrm>
          <a:custGeom>
            <a:avLst/>
            <a:gdLst>
              <a:gd name="connsiteX0" fmla="*/ 0 w 1041058"/>
              <a:gd name="connsiteY0" fmla="*/ 572582 h 1041058"/>
              <a:gd name="connsiteX1" fmla="*/ 234238 w 1041058"/>
              <a:gd name="connsiteY1" fmla="*/ 572582 h 1041058"/>
              <a:gd name="connsiteX2" fmla="*/ 234238 w 1041058"/>
              <a:gd name="connsiteY2" fmla="*/ 0 h 1041058"/>
              <a:gd name="connsiteX3" fmla="*/ 806820 w 1041058"/>
              <a:gd name="connsiteY3" fmla="*/ 0 h 1041058"/>
              <a:gd name="connsiteX4" fmla="*/ 806820 w 1041058"/>
              <a:gd name="connsiteY4" fmla="*/ 572582 h 1041058"/>
              <a:gd name="connsiteX5" fmla="*/ 1041058 w 1041058"/>
              <a:gd name="connsiteY5" fmla="*/ 572582 h 1041058"/>
              <a:gd name="connsiteX6" fmla="*/ 520529 w 1041058"/>
              <a:gd name="connsiteY6" fmla="*/ 1041058 h 1041058"/>
              <a:gd name="connsiteX7" fmla="*/ 0 w 1041058"/>
              <a:gd name="connsiteY7" fmla="*/ 572582 h 104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1058" h="1041058">
                <a:moveTo>
                  <a:pt x="0" y="572582"/>
                </a:moveTo>
                <a:lnTo>
                  <a:pt x="234238" y="572582"/>
                </a:lnTo>
                <a:lnTo>
                  <a:pt x="234238" y="0"/>
                </a:lnTo>
                <a:lnTo>
                  <a:pt x="806820" y="0"/>
                </a:lnTo>
                <a:lnTo>
                  <a:pt x="806820" y="572582"/>
                </a:lnTo>
                <a:lnTo>
                  <a:pt x="1041058" y="572582"/>
                </a:lnTo>
                <a:lnTo>
                  <a:pt x="520529" y="1041058"/>
                </a:lnTo>
                <a:lnTo>
                  <a:pt x="0" y="572582"/>
                </a:lnTo>
                <a:close/>
              </a:path>
            </a:pathLst>
          </a:custGeom>
        </p:spPr>
        <p:style>
          <a:lnRef idx="2">
            <a:schemeClr val="accent2">
              <a:tint val="40000"/>
              <a:alpha val="90000"/>
              <a:hueOff val="-849226"/>
              <a:satOff val="-75346"/>
              <a:lumOff val="-769"/>
              <a:alphaOff val="0"/>
            </a:schemeClr>
          </a:lnRef>
          <a:fillRef idx="1">
            <a:schemeClr val="accent2">
              <a:tint val="40000"/>
              <a:alpha val="90000"/>
              <a:hueOff val="-849226"/>
              <a:satOff val="-75346"/>
              <a:lumOff val="-769"/>
              <a:alphaOff val="0"/>
            </a:schemeClr>
          </a:fillRef>
          <a:effectRef idx="0">
            <a:schemeClr val="accent2">
              <a:tint val="40000"/>
              <a:alpha val="90000"/>
              <a:hueOff val="-849226"/>
              <a:satOff val="-75346"/>
              <a:lumOff val="-769"/>
              <a:alphaOff val="0"/>
            </a:schemeClr>
          </a:effectRef>
          <a:fontRef idx="minor">
            <a:schemeClr val="dk1">
              <a:hueOff val="0"/>
              <a:satOff val="0"/>
              <a:lumOff val="0"/>
              <a:alphaOff val="0"/>
            </a:schemeClr>
          </a:fontRef>
        </p:style>
        <p:txBody>
          <a:bodyPr spcFirstLastPara="0" vert="horz" wrap="square" lIns="279958" tIns="45720" rIns="279958" bIns="303382" numCol="1" spcCol="1270" anchor="ctr" anchorCtr="0">
            <a:noAutofit/>
          </a:bodyPr>
          <a:lstStyle/>
          <a:p>
            <a:pPr marL="0" lvl="0" indent="0" algn="ctr" defTabSz="1600200">
              <a:lnSpc>
                <a:spcPct val="90000"/>
              </a:lnSpc>
              <a:spcBef>
                <a:spcPct val="0"/>
              </a:spcBef>
              <a:spcAft>
                <a:spcPct val="35000"/>
              </a:spcAft>
              <a:buNone/>
            </a:pPr>
            <a:endParaRPr lang="en-US" sz="3600" kern="1200"/>
          </a:p>
        </p:txBody>
      </p:sp>
    </p:spTree>
    <p:extLst>
      <p:ext uri="{BB962C8B-B14F-4D97-AF65-F5344CB8AC3E}">
        <p14:creationId xmlns:p14="http://schemas.microsoft.com/office/powerpoint/2010/main" val="225933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5D11FD0E-2D27-4A5A-949D-222E61ECB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Shape 36">
            <a:extLst>
              <a:ext uri="{FF2B5EF4-FFF2-40B4-BE49-F238E27FC236}">
                <a16:creationId xmlns:a16="http://schemas.microsoft.com/office/drawing/2014/main" id="{1BC8109F-B452-45EE-8BB3-65433C039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5991225" y="279400"/>
            <a:ext cx="5362576" cy="1892300"/>
          </a:xfrm>
        </p:spPr>
        <p:txBody>
          <a:bodyPr>
            <a:normAutofit fontScale="90000"/>
          </a:bodyPr>
          <a:lstStyle/>
          <a:p>
            <a:r>
              <a:rPr lang="en-US" dirty="0"/>
              <a:t>Project Planning: Statewide Transportation Improvement Program </a:t>
            </a:r>
          </a:p>
        </p:txBody>
      </p:sp>
      <p:grpSp>
        <p:nvGrpSpPr>
          <p:cNvPr id="4" name="Group 3">
            <a:extLst>
              <a:ext uri="{FF2B5EF4-FFF2-40B4-BE49-F238E27FC236}">
                <a16:creationId xmlns:a16="http://schemas.microsoft.com/office/drawing/2014/main" id="{E88EB860-185E-B9F9-0DA9-5C22D2835B88}"/>
              </a:ext>
            </a:extLst>
          </p:cNvPr>
          <p:cNvGrpSpPr/>
          <p:nvPr/>
        </p:nvGrpSpPr>
        <p:grpSpPr>
          <a:xfrm>
            <a:off x="2159854" y="2715483"/>
            <a:ext cx="7761989" cy="4604304"/>
            <a:chOff x="1867564" y="2357146"/>
            <a:chExt cx="3353941" cy="2201516"/>
          </a:xfrm>
        </p:grpSpPr>
        <p:cxnSp>
          <p:nvCxnSpPr>
            <p:cNvPr id="5" name="Straight Arrow Connector 4">
              <a:extLst>
                <a:ext uri="{FF2B5EF4-FFF2-40B4-BE49-F238E27FC236}">
                  <a16:creationId xmlns:a16="http://schemas.microsoft.com/office/drawing/2014/main" id="{2CF2A9FA-60B2-8CA4-A9D2-23A1873EA4C9}"/>
                </a:ext>
              </a:extLst>
            </p:cNvPr>
            <p:cNvCxnSpPr/>
            <p:nvPr/>
          </p:nvCxnSpPr>
          <p:spPr>
            <a:xfrm>
              <a:off x="2082331" y="3021324"/>
              <a:ext cx="278656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AA3BB88-9FF7-AE85-29BB-10CBD57179CD}"/>
                </a:ext>
              </a:extLst>
            </p:cNvPr>
            <p:cNvSpPr txBox="1"/>
            <p:nvPr/>
          </p:nvSpPr>
          <p:spPr>
            <a:xfrm>
              <a:off x="2679219" y="2357146"/>
              <a:ext cx="2542286" cy="338471"/>
            </a:xfrm>
            <a:prstGeom prst="rect">
              <a:avLst/>
            </a:prstGeom>
            <a:noFill/>
          </p:spPr>
          <p:txBody>
            <a:bodyPr wrap="square" rtlCol="0">
              <a:spAutoFit/>
            </a:bodyPr>
            <a:lstStyle/>
            <a:p>
              <a:pPr defTabSz="768096">
                <a:spcAft>
                  <a:spcPts val="600"/>
                </a:spcAft>
              </a:pPr>
              <a:r>
                <a:rPr lang="en-US" sz="4000" b="1" kern="1200" dirty="0">
                  <a:solidFill>
                    <a:schemeClr val="tx1"/>
                  </a:solidFill>
                  <a:latin typeface="+mn-lt"/>
                  <a:ea typeface="+mn-ea"/>
                  <a:cs typeface="+mn-cs"/>
                </a:rPr>
                <a:t>STIP (and TIP)</a:t>
              </a:r>
              <a:endParaRPr lang="en-US" sz="4000" b="1" dirty="0"/>
            </a:p>
          </p:txBody>
        </p:sp>
        <p:cxnSp>
          <p:nvCxnSpPr>
            <p:cNvPr id="18" name="Straight Connector 17">
              <a:extLst>
                <a:ext uri="{FF2B5EF4-FFF2-40B4-BE49-F238E27FC236}">
                  <a16:creationId xmlns:a16="http://schemas.microsoft.com/office/drawing/2014/main" id="{98BFDDF6-C79C-E31F-7031-229144FC7E8D}"/>
                </a:ext>
              </a:extLst>
            </p:cNvPr>
            <p:cNvCxnSpPr/>
            <p:nvPr/>
          </p:nvCxnSpPr>
          <p:spPr>
            <a:xfrm>
              <a:off x="4868894" y="2568960"/>
              <a:ext cx="0" cy="7237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C5F3D78-A820-9EBA-A644-097291206B02}"/>
                </a:ext>
              </a:extLst>
            </p:cNvPr>
            <p:cNvCxnSpPr>
              <a:cxnSpLocks/>
            </p:cNvCxnSpPr>
            <p:nvPr/>
          </p:nvCxnSpPr>
          <p:spPr>
            <a:xfrm>
              <a:off x="2082331" y="2461334"/>
              <a:ext cx="0" cy="1336115"/>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84726B-E931-BD2A-A980-B4B892B07319}"/>
                </a:ext>
              </a:extLst>
            </p:cNvPr>
            <p:cNvSpPr txBox="1"/>
            <p:nvPr/>
          </p:nvSpPr>
          <p:spPr>
            <a:xfrm rot="5400000">
              <a:off x="993320" y="3458336"/>
              <a:ext cx="1974570" cy="226082"/>
            </a:xfrm>
            <a:prstGeom prst="rect">
              <a:avLst/>
            </a:prstGeom>
            <a:noFill/>
          </p:spPr>
          <p:txBody>
            <a:bodyPr wrap="square" rtlCol="0">
              <a:spAutoFit/>
            </a:bodyPr>
            <a:lstStyle/>
            <a:p>
              <a:pPr defTabSz="768096">
                <a:spcAft>
                  <a:spcPts val="600"/>
                </a:spcAft>
              </a:pPr>
              <a:r>
                <a:rPr lang="en-US" sz="2800" kern="1200" dirty="0">
                  <a:solidFill>
                    <a:schemeClr val="tx1"/>
                  </a:solidFill>
                  <a:latin typeface="+mn-lt"/>
                  <a:ea typeface="+mn-ea"/>
                  <a:cs typeface="+mn-cs"/>
                </a:rPr>
                <a:t>Current Year</a:t>
              </a:r>
              <a:endParaRPr lang="en-US" sz="2800" dirty="0"/>
            </a:p>
          </p:txBody>
        </p:sp>
        <p:sp>
          <p:nvSpPr>
            <p:cNvPr id="24" name="TextBox 23">
              <a:extLst>
                <a:ext uri="{FF2B5EF4-FFF2-40B4-BE49-F238E27FC236}">
                  <a16:creationId xmlns:a16="http://schemas.microsoft.com/office/drawing/2014/main" id="{C34FBEF2-5F2B-8EC2-B49F-37A22A590D75}"/>
                </a:ext>
              </a:extLst>
            </p:cNvPr>
            <p:cNvSpPr txBox="1"/>
            <p:nvPr/>
          </p:nvSpPr>
          <p:spPr>
            <a:xfrm rot="5400000">
              <a:off x="4201729" y="2916064"/>
              <a:ext cx="1084545" cy="226082"/>
            </a:xfrm>
            <a:prstGeom prst="rect">
              <a:avLst/>
            </a:prstGeom>
            <a:noFill/>
          </p:spPr>
          <p:txBody>
            <a:bodyPr wrap="square" rtlCol="0">
              <a:spAutoFit/>
            </a:bodyPr>
            <a:lstStyle/>
            <a:p>
              <a:pPr defTabSz="768096">
                <a:spcAft>
                  <a:spcPts val="600"/>
                </a:spcAft>
              </a:pPr>
              <a:r>
                <a:rPr lang="en-US" sz="2800" kern="1200" dirty="0">
                  <a:solidFill>
                    <a:schemeClr val="tx1"/>
                  </a:solidFill>
                  <a:latin typeface="+mn-lt"/>
                  <a:ea typeface="+mn-ea"/>
                  <a:cs typeface="+mn-cs"/>
                </a:rPr>
                <a:t>4-Year</a:t>
              </a:r>
              <a:endParaRPr lang="en-US" sz="2800" dirty="0"/>
            </a:p>
          </p:txBody>
        </p:sp>
        <p:sp>
          <p:nvSpPr>
            <p:cNvPr id="29" name="TextBox 28">
              <a:extLst>
                <a:ext uri="{FF2B5EF4-FFF2-40B4-BE49-F238E27FC236}">
                  <a16:creationId xmlns:a16="http://schemas.microsoft.com/office/drawing/2014/main" id="{C948B512-FAEA-4586-298B-013AE77FB6B9}"/>
                </a:ext>
              </a:extLst>
            </p:cNvPr>
            <p:cNvSpPr txBox="1"/>
            <p:nvPr/>
          </p:nvSpPr>
          <p:spPr>
            <a:xfrm>
              <a:off x="2411524" y="3032862"/>
              <a:ext cx="2368257" cy="250174"/>
            </a:xfrm>
            <a:prstGeom prst="rect">
              <a:avLst/>
            </a:prstGeom>
            <a:noFill/>
          </p:spPr>
          <p:txBody>
            <a:bodyPr wrap="square" rtlCol="0">
              <a:spAutoFit/>
            </a:bodyPr>
            <a:lstStyle/>
            <a:p>
              <a:pPr defTabSz="768096">
                <a:spcAft>
                  <a:spcPts val="600"/>
                </a:spcAft>
              </a:pPr>
              <a:r>
                <a:rPr lang="en-US" sz="2800" kern="1200" dirty="0">
                  <a:solidFill>
                    <a:srgbClr val="0057A5"/>
                  </a:solidFill>
                  <a:latin typeface="+mn-lt"/>
                  <a:ea typeface="+mn-ea"/>
                  <a:cs typeface="+mn-cs"/>
                </a:rPr>
                <a:t>Current + 3 years</a:t>
              </a:r>
              <a:endParaRPr lang="en-US" sz="2800" dirty="0">
                <a:solidFill>
                  <a:srgbClr val="0070C0"/>
                </a:solidFill>
              </a:endParaRPr>
            </a:p>
          </p:txBody>
        </p:sp>
      </p:grpSp>
      <p:pic>
        <p:nvPicPr>
          <p:cNvPr id="10" name="Graphic 9" descr="Convertible outline">
            <a:extLst>
              <a:ext uri="{FF2B5EF4-FFF2-40B4-BE49-F238E27FC236}">
                <a16:creationId xmlns:a16="http://schemas.microsoft.com/office/drawing/2014/main" id="{003ED5F6-E61C-8F4A-8264-207108ABC6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24320" y="3458144"/>
            <a:ext cx="914400" cy="914400"/>
          </a:xfrm>
          <a:prstGeom prst="rect">
            <a:avLst/>
          </a:prstGeom>
        </p:spPr>
      </p:pic>
    </p:spTree>
    <p:extLst>
      <p:ext uri="{BB962C8B-B14F-4D97-AF65-F5344CB8AC3E}">
        <p14:creationId xmlns:p14="http://schemas.microsoft.com/office/powerpoint/2010/main" val="221265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2123 -3.33333E-6 L 0.46445 -0.00046 " pathEditMode="relative" rAng="0" ptsTypes="AA">
                                      <p:cBhvr>
                                        <p:cTn id="6" dur="3000" fill="hold"/>
                                        <p:tgtEl>
                                          <p:spTgt spid="10"/>
                                        </p:tgtEl>
                                        <p:attrNameLst>
                                          <p:attrName>ppt_x</p:attrName>
                                          <p:attrName>ppt_y</p:attrName>
                                        </p:attrNameLst>
                                      </p:cBhvr>
                                      <p:rCtr x="24284"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296E628-0A8A-B73C-D5E1-4E1BFA2FC760}"/>
              </a:ext>
            </a:extLst>
          </p:cNvPr>
          <p:cNvPicPr>
            <a:picLocks noChangeAspect="1"/>
          </p:cNvPicPr>
          <p:nvPr/>
        </p:nvPicPr>
        <p:blipFill rotWithShape="1">
          <a:blip r:embed="rId3">
            <a:duotone>
              <a:schemeClr val="bg2">
                <a:shade val="45000"/>
                <a:satMod val="135000"/>
              </a:schemeClr>
              <a:prstClr val="white"/>
            </a:duotone>
          </a:blip>
          <a:srcRect t="11756" b="3975"/>
          <a:stretch/>
        </p:blipFill>
        <p:spPr>
          <a:xfrm>
            <a:off x="20" y="10"/>
            <a:ext cx="12191980" cy="6857990"/>
          </a:xfrm>
          <a:prstGeom prst="rect">
            <a:avLst/>
          </a:prstGeom>
        </p:spPr>
      </p:pic>
      <p:sp>
        <p:nvSpPr>
          <p:cNvPr id="8" name="Rectangle 7">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dirty="0"/>
              <a:t>Project Planning</a:t>
            </a:r>
          </a:p>
        </p:txBody>
      </p:sp>
      <p:sp>
        <p:nvSpPr>
          <p:cNvPr id="14" name="Freeform: Shape 13">
            <a:extLst>
              <a:ext uri="{FF2B5EF4-FFF2-40B4-BE49-F238E27FC236}">
                <a16:creationId xmlns:a16="http://schemas.microsoft.com/office/drawing/2014/main" id="{FEFFC56D-B3B3-53BE-172B-23DB3B193330}"/>
              </a:ext>
            </a:extLst>
          </p:cNvPr>
          <p:cNvSpPr/>
          <p:nvPr/>
        </p:nvSpPr>
        <p:spPr>
          <a:xfrm>
            <a:off x="4623815" y="2260759"/>
            <a:ext cx="6729984" cy="3481070"/>
          </a:xfrm>
          <a:custGeom>
            <a:avLst/>
            <a:gdLst>
              <a:gd name="connsiteX0" fmla="*/ 580190 w 3481070"/>
              <a:gd name="connsiteY0" fmla="*/ 0 h 6729984"/>
              <a:gd name="connsiteX1" fmla="*/ 2900880 w 3481070"/>
              <a:gd name="connsiteY1" fmla="*/ 0 h 6729984"/>
              <a:gd name="connsiteX2" fmla="*/ 3481070 w 3481070"/>
              <a:gd name="connsiteY2" fmla="*/ 580190 h 6729984"/>
              <a:gd name="connsiteX3" fmla="*/ 3481070 w 3481070"/>
              <a:gd name="connsiteY3" fmla="*/ 6729984 h 6729984"/>
              <a:gd name="connsiteX4" fmla="*/ 3481070 w 3481070"/>
              <a:gd name="connsiteY4" fmla="*/ 6729984 h 6729984"/>
              <a:gd name="connsiteX5" fmla="*/ 0 w 3481070"/>
              <a:gd name="connsiteY5" fmla="*/ 6729984 h 6729984"/>
              <a:gd name="connsiteX6" fmla="*/ 0 w 3481070"/>
              <a:gd name="connsiteY6" fmla="*/ 6729984 h 6729984"/>
              <a:gd name="connsiteX7" fmla="*/ 0 w 3481070"/>
              <a:gd name="connsiteY7" fmla="*/ 580190 h 6729984"/>
              <a:gd name="connsiteX8" fmla="*/ 580190 w 3481070"/>
              <a:gd name="connsiteY8" fmla="*/ 0 h 6729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1070" h="6729984">
                <a:moveTo>
                  <a:pt x="3481070" y="1121687"/>
                </a:moveTo>
                <a:lnTo>
                  <a:pt x="3481070" y="5608297"/>
                </a:lnTo>
                <a:cubicBezTo>
                  <a:pt x="3481070" y="6227787"/>
                  <a:pt x="3346710" y="6729983"/>
                  <a:pt x="3180968" y="6729983"/>
                </a:cubicBezTo>
                <a:lnTo>
                  <a:pt x="0" y="6729983"/>
                </a:lnTo>
                <a:lnTo>
                  <a:pt x="0" y="6729983"/>
                </a:lnTo>
                <a:lnTo>
                  <a:pt x="0" y="1"/>
                </a:lnTo>
                <a:lnTo>
                  <a:pt x="0" y="1"/>
                </a:lnTo>
                <a:lnTo>
                  <a:pt x="3180968" y="1"/>
                </a:lnTo>
                <a:cubicBezTo>
                  <a:pt x="3346710" y="1"/>
                  <a:pt x="3481070" y="502197"/>
                  <a:pt x="3481070" y="1121687"/>
                </a:cubicBezTo>
                <a:close/>
              </a:path>
            </a:pathLst>
          </a:custGeom>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6680" tIns="223272" rIns="276612" bIns="223272"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a:t>MPO’s (Metropolitan Planning Organization) </a:t>
            </a:r>
            <a:r>
              <a:rPr lang="en-US" sz="2800" b="1" kern="1200" dirty="0">
                <a:solidFill>
                  <a:srgbClr val="0070C0"/>
                </a:solidFill>
              </a:rPr>
              <a:t>four-year</a:t>
            </a:r>
            <a:r>
              <a:rPr lang="en-US" sz="2800" kern="1200" dirty="0"/>
              <a:t> transportation and capital improvement </a:t>
            </a:r>
            <a:r>
              <a:rPr lang="en-US" sz="2800" b="1" kern="1200" dirty="0">
                <a:solidFill>
                  <a:srgbClr val="0070C0"/>
                </a:solidFill>
              </a:rPr>
              <a:t>program</a:t>
            </a:r>
            <a:r>
              <a:rPr lang="en-US" sz="2800" kern="1200" dirty="0"/>
              <a:t>.</a:t>
            </a:r>
          </a:p>
          <a:p>
            <a:pPr marL="285750" lvl="1" indent="-285750" algn="l" defTabSz="1244600">
              <a:lnSpc>
                <a:spcPct val="90000"/>
              </a:lnSpc>
              <a:spcBef>
                <a:spcPct val="0"/>
              </a:spcBef>
              <a:spcAft>
                <a:spcPct val="15000"/>
              </a:spcAft>
              <a:buChar char="•"/>
            </a:pPr>
            <a:r>
              <a:rPr lang="en-US" sz="2800" kern="1200" dirty="0"/>
              <a:t>Lists </a:t>
            </a:r>
            <a:r>
              <a:rPr lang="en-US" sz="2800" b="1" kern="1200" dirty="0">
                <a:solidFill>
                  <a:srgbClr val="0070C0"/>
                </a:solidFill>
              </a:rPr>
              <a:t>federally-funded</a:t>
            </a:r>
            <a:r>
              <a:rPr lang="en-US" sz="2800" kern="1200" dirty="0"/>
              <a:t> transportation projects for an </a:t>
            </a:r>
            <a:r>
              <a:rPr lang="en-US" sz="2800" b="1" kern="1200" dirty="0">
                <a:solidFill>
                  <a:srgbClr val="0070C0"/>
                </a:solidFill>
              </a:rPr>
              <a:t>MPO</a:t>
            </a:r>
            <a:r>
              <a:rPr lang="en-US" sz="2800" kern="1200" dirty="0"/>
              <a:t>.</a:t>
            </a:r>
          </a:p>
          <a:p>
            <a:pPr marL="285750" lvl="1" indent="-285750" algn="l" defTabSz="1244600">
              <a:lnSpc>
                <a:spcPct val="90000"/>
              </a:lnSpc>
              <a:spcBef>
                <a:spcPct val="0"/>
              </a:spcBef>
              <a:spcAft>
                <a:spcPct val="15000"/>
              </a:spcAft>
              <a:buChar char="•"/>
            </a:pPr>
            <a:r>
              <a:rPr lang="en-US" sz="2800" kern="1200" dirty="0"/>
              <a:t>Each MPO has its own TIP.</a:t>
            </a:r>
          </a:p>
          <a:p>
            <a:pPr marL="285750" lvl="1" indent="-285750" algn="l" defTabSz="1244600">
              <a:lnSpc>
                <a:spcPct val="90000"/>
              </a:lnSpc>
              <a:spcBef>
                <a:spcPct val="0"/>
              </a:spcBef>
              <a:spcAft>
                <a:spcPct val="15000"/>
              </a:spcAft>
              <a:buChar char="•"/>
            </a:pPr>
            <a:r>
              <a:rPr lang="en-US" sz="2800" kern="1200" dirty="0">
                <a:solidFill>
                  <a:srgbClr val="0070C0"/>
                </a:solidFill>
              </a:rPr>
              <a:t>TIP = Current + 3 years </a:t>
            </a:r>
          </a:p>
        </p:txBody>
      </p:sp>
      <p:sp>
        <p:nvSpPr>
          <p:cNvPr id="15" name="Freeform: Shape 14">
            <a:extLst>
              <a:ext uri="{FF2B5EF4-FFF2-40B4-BE49-F238E27FC236}">
                <a16:creationId xmlns:a16="http://schemas.microsoft.com/office/drawing/2014/main" id="{3E7F2902-8319-E698-394D-47C8EF985495}"/>
              </a:ext>
            </a:extLst>
          </p:cNvPr>
          <p:cNvSpPr/>
          <p:nvPr/>
        </p:nvSpPr>
        <p:spPr>
          <a:xfrm>
            <a:off x="838200" y="1825625"/>
            <a:ext cx="3785616" cy="4351338"/>
          </a:xfrm>
          <a:custGeom>
            <a:avLst/>
            <a:gdLst>
              <a:gd name="connsiteX0" fmla="*/ 0 w 3785616"/>
              <a:gd name="connsiteY0" fmla="*/ 630949 h 4351338"/>
              <a:gd name="connsiteX1" fmla="*/ 630949 w 3785616"/>
              <a:gd name="connsiteY1" fmla="*/ 0 h 4351338"/>
              <a:gd name="connsiteX2" fmla="*/ 3154667 w 3785616"/>
              <a:gd name="connsiteY2" fmla="*/ 0 h 4351338"/>
              <a:gd name="connsiteX3" fmla="*/ 3785616 w 3785616"/>
              <a:gd name="connsiteY3" fmla="*/ 630949 h 4351338"/>
              <a:gd name="connsiteX4" fmla="*/ 3785616 w 3785616"/>
              <a:gd name="connsiteY4" fmla="*/ 3720389 h 4351338"/>
              <a:gd name="connsiteX5" fmla="*/ 3154667 w 3785616"/>
              <a:gd name="connsiteY5" fmla="*/ 4351338 h 4351338"/>
              <a:gd name="connsiteX6" fmla="*/ 630949 w 3785616"/>
              <a:gd name="connsiteY6" fmla="*/ 4351338 h 4351338"/>
              <a:gd name="connsiteX7" fmla="*/ 0 w 3785616"/>
              <a:gd name="connsiteY7" fmla="*/ 3720389 h 4351338"/>
              <a:gd name="connsiteX8" fmla="*/ 0 w 3785616"/>
              <a:gd name="connsiteY8" fmla="*/ 630949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4351338">
                <a:moveTo>
                  <a:pt x="0" y="630949"/>
                </a:moveTo>
                <a:cubicBezTo>
                  <a:pt x="0" y="282485"/>
                  <a:pt x="282485" y="0"/>
                  <a:pt x="630949" y="0"/>
                </a:cubicBezTo>
                <a:lnTo>
                  <a:pt x="3154667" y="0"/>
                </a:lnTo>
                <a:cubicBezTo>
                  <a:pt x="3503131" y="0"/>
                  <a:pt x="3785616" y="282485"/>
                  <a:pt x="3785616" y="630949"/>
                </a:cubicBezTo>
                <a:lnTo>
                  <a:pt x="3785616" y="3720389"/>
                </a:lnTo>
                <a:cubicBezTo>
                  <a:pt x="3785616" y="4068853"/>
                  <a:pt x="3503131" y="4351338"/>
                  <a:pt x="3154667" y="4351338"/>
                </a:cubicBezTo>
                <a:lnTo>
                  <a:pt x="630949" y="4351338"/>
                </a:lnTo>
                <a:cubicBezTo>
                  <a:pt x="282485" y="4351338"/>
                  <a:pt x="0" y="4068853"/>
                  <a:pt x="0" y="3720389"/>
                </a:cubicBezTo>
                <a:lnTo>
                  <a:pt x="0" y="630949"/>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33389" tIns="259094" rIns="333389" bIns="259094" numCol="1" spcCol="1270" anchor="ctr" anchorCtr="0">
            <a:noAutofit/>
          </a:bodyPr>
          <a:lstStyle/>
          <a:p>
            <a:pPr marL="0" lvl="0" indent="0" algn="ctr" defTabSz="1733550">
              <a:lnSpc>
                <a:spcPct val="90000"/>
              </a:lnSpc>
              <a:spcBef>
                <a:spcPct val="0"/>
              </a:spcBef>
              <a:spcAft>
                <a:spcPct val="35000"/>
              </a:spcAft>
              <a:buNone/>
            </a:pPr>
            <a:r>
              <a:rPr lang="en-US" sz="3900" kern="1200"/>
              <a:t>TIP (Transportation Improvement Program)</a:t>
            </a:r>
          </a:p>
        </p:txBody>
      </p:sp>
    </p:spTree>
    <p:extLst>
      <p:ext uri="{BB962C8B-B14F-4D97-AF65-F5344CB8AC3E}">
        <p14:creationId xmlns:p14="http://schemas.microsoft.com/office/powerpoint/2010/main" val="1447402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Project Planning</a:t>
            </a:r>
          </a:p>
        </p:txBody>
      </p:sp>
      <p:sp>
        <p:nvSpPr>
          <p:cNvPr id="24"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A870F85-8038-BAEA-A246-5D3F596280BF}"/>
              </a:ext>
            </a:extLst>
          </p:cNvPr>
          <p:cNvSpPr txBox="1"/>
          <p:nvPr/>
        </p:nvSpPr>
        <p:spPr>
          <a:xfrm>
            <a:off x="469372" y="2807208"/>
            <a:ext cx="4925587" cy="3666744"/>
          </a:xfrm>
          <a:prstGeom prst="rect">
            <a:avLst/>
          </a:prstGeom>
        </p:spPr>
        <p:txBody>
          <a:bodyPr vert="horz" lIns="91440" tIns="45720" rIns="91440" bIns="45720" rtlCol="0" anchor="t">
            <a:normAutofit/>
          </a:bodyPr>
          <a:lstStyle/>
          <a:p>
            <a:pPr algn="ctr">
              <a:lnSpc>
                <a:spcPct val="90000"/>
              </a:lnSpc>
              <a:spcAft>
                <a:spcPts val="600"/>
              </a:spcAft>
            </a:pPr>
            <a:r>
              <a:rPr lang="en-US" sz="3900" dirty="0"/>
              <a:t>MPO</a:t>
            </a:r>
          </a:p>
          <a:p>
            <a:pPr marL="457200" indent="-228600">
              <a:lnSpc>
                <a:spcPct val="90000"/>
              </a:lnSpc>
              <a:spcAft>
                <a:spcPts val="600"/>
              </a:spcAft>
              <a:buFont typeface="Arial" panose="020B0604020202020204" pitchFamily="34" charset="0"/>
              <a:buChar char="•"/>
            </a:pPr>
            <a:r>
              <a:rPr lang="en-US" sz="2800" dirty="0"/>
              <a:t>16 MPOs</a:t>
            </a:r>
          </a:p>
          <a:p>
            <a:pPr marL="228600">
              <a:lnSpc>
                <a:spcPct val="90000"/>
              </a:lnSpc>
              <a:spcAft>
                <a:spcPts val="600"/>
              </a:spcAft>
            </a:pPr>
            <a:endParaRPr lang="en-US" sz="2800" dirty="0"/>
          </a:p>
          <a:p>
            <a:pPr marL="457200" indent="-228600">
              <a:lnSpc>
                <a:spcPct val="90000"/>
              </a:lnSpc>
              <a:spcAft>
                <a:spcPts val="600"/>
              </a:spcAft>
              <a:buFont typeface="Arial" panose="020B0604020202020204" pitchFamily="34" charset="0"/>
              <a:buChar char="•"/>
            </a:pPr>
            <a:r>
              <a:rPr lang="en-US" sz="2800" dirty="0">
                <a:solidFill>
                  <a:srgbClr val="0070C0"/>
                </a:solidFill>
              </a:rPr>
              <a:t>Population of at least 50,000</a:t>
            </a:r>
          </a:p>
          <a:p>
            <a:pPr marL="457200" indent="-228600">
              <a:lnSpc>
                <a:spcPct val="90000"/>
              </a:lnSpc>
              <a:spcAft>
                <a:spcPts val="600"/>
              </a:spcAft>
              <a:buFont typeface="Arial" panose="020B0604020202020204" pitchFamily="34" charset="0"/>
              <a:buChar char="•"/>
            </a:pPr>
            <a:endParaRPr lang="en-US" sz="2200" dirty="0"/>
          </a:p>
          <a:p>
            <a:pPr marL="457200"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p:txBody>
      </p:sp>
      <p:pic>
        <p:nvPicPr>
          <p:cNvPr id="19" name="Graphic 18" descr="Group of people outline">
            <a:extLst>
              <a:ext uri="{FF2B5EF4-FFF2-40B4-BE49-F238E27FC236}">
                <a16:creationId xmlns:a16="http://schemas.microsoft.com/office/drawing/2014/main" id="{3729D33E-D2F3-EB01-5F00-26668C8D02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6797043" y="753820"/>
            <a:ext cx="4327398" cy="4327398"/>
          </a:xfrm>
          <a:prstGeom prst="rect">
            <a:avLst/>
          </a:prstGeom>
        </p:spPr>
      </p:pic>
    </p:spTree>
    <p:extLst>
      <p:ext uri="{BB962C8B-B14F-4D97-AF65-F5344CB8AC3E}">
        <p14:creationId xmlns:p14="http://schemas.microsoft.com/office/powerpoint/2010/main" val="266090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Project Planning</a:t>
            </a:r>
          </a:p>
        </p:txBody>
      </p:sp>
      <p:sp>
        <p:nvSpPr>
          <p:cNvPr id="24"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A870F85-8038-BAEA-A246-5D3F596280BF}"/>
              </a:ext>
            </a:extLst>
          </p:cNvPr>
          <p:cNvSpPr txBox="1"/>
          <p:nvPr/>
        </p:nvSpPr>
        <p:spPr>
          <a:xfrm>
            <a:off x="641069" y="2611613"/>
            <a:ext cx="4925587" cy="3666744"/>
          </a:xfrm>
          <a:prstGeom prst="rect">
            <a:avLst/>
          </a:prstGeom>
        </p:spPr>
        <p:txBody>
          <a:bodyPr vert="horz" lIns="91440" tIns="45720" rIns="91440" bIns="45720" rtlCol="0" anchor="t">
            <a:normAutofit/>
          </a:bodyPr>
          <a:lstStyle/>
          <a:p>
            <a:pPr algn="ctr">
              <a:lnSpc>
                <a:spcPct val="90000"/>
              </a:lnSpc>
              <a:spcAft>
                <a:spcPts val="600"/>
              </a:spcAft>
            </a:pPr>
            <a:r>
              <a:rPr lang="en-US" sz="3900" dirty="0"/>
              <a:t>MPO</a:t>
            </a:r>
          </a:p>
          <a:p>
            <a:pPr algn="ctr">
              <a:lnSpc>
                <a:spcPct val="90000"/>
              </a:lnSpc>
              <a:spcAft>
                <a:spcPts val="600"/>
              </a:spcAft>
            </a:pPr>
            <a:endParaRPr lang="en-US" sz="3900" dirty="0"/>
          </a:p>
          <a:p>
            <a:pPr marL="457200" indent="-228600">
              <a:lnSpc>
                <a:spcPct val="90000"/>
              </a:lnSpc>
              <a:spcAft>
                <a:spcPts val="600"/>
              </a:spcAft>
              <a:buFont typeface="Arial" panose="020B0604020202020204" pitchFamily="34" charset="0"/>
              <a:buChar char="•"/>
            </a:pPr>
            <a:r>
              <a:rPr lang="en-US" sz="2800" dirty="0"/>
              <a:t>MPO is bound by population (</a:t>
            </a:r>
            <a:r>
              <a:rPr lang="en-US" sz="2800" u="sng" dirty="0"/>
              <a:t>NOT</a:t>
            </a:r>
            <a:r>
              <a:rPr lang="en-US" sz="2800" dirty="0"/>
              <a:t> city or county boundaries)</a:t>
            </a:r>
          </a:p>
          <a:p>
            <a:pPr marL="457200" indent="-228600">
              <a:lnSpc>
                <a:spcPct val="90000"/>
              </a:lnSpc>
              <a:spcAft>
                <a:spcPts val="600"/>
              </a:spcAft>
              <a:buFont typeface="Arial" panose="020B0604020202020204" pitchFamily="34" charset="0"/>
              <a:buChar char="•"/>
            </a:pPr>
            <a:endParaRPr lang="en-US" sz="2200" dirty="0"/>
          </a:p>
          <a:p>
            <a:pPr marL="457200"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p:txBody>
      </p:sp>
      <p:pic>
        <p:nvPicPr>
          <p:cNvPr id="5" name="Picture 4">
            <a:extLst>
              <a:ext uri="{FF2B5EF4-FFF2-40B4-BE49-F238E27FC236}">
                <a16:creationId xmlns:a16="http://schemas.microsoft.com/office/drawing/2014/main" id="{C8345F62-DCA0-104B-393F-66EBEF230F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62282" y="0"/>
            <a:ext cx="6129718" cy="6858000"/>
          </a:xfrm>
          <a:prstGeom prst="rect">
            <a:avLst/>
          </a:prstGeom>
        </p:spPr>
      </p:pic>
    </p:spTree>
    <p:extLst>
      <p:ext uri="{BB962C8B-B14F-4D97-AF65-F5344CB8AC3E}">
        <p14:creationId xmlns:p14="http://schemas.microsoft.com/office/powerpoint/2010/main" val="198648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Project Planning</a:t>
            </a:r>
          </a:p>
        </p:txBody>
      </p:sp>
      <p:sp>
        <p:nvSpPr>
          <p:cNvPr id="13"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A870F85-8038-BAEA-A246-5D3F596280BF}"/>
              </a:ext>
            </a:extLst>
          </p:cNvPr>
          <p:cNvSpPr txBox="1"/>
          <p:nvPr/>
        </p:nvSpPr>
        <p:spPr>
          <a:xfrm>
            <a:off x="630936" y="2807207"/>
            <a:ext cx="6101334" cy="4247669"/>
          </a:xfrm>
          <a:prstGeom prst="rect">
            <a:avLst/>
          </a:prstGeom>
        </p:spPr>
        <p:txBody>
          <a:bodyPr vert="horz" lIns="91440" tIns="45720" rIns="91440" bIns="45720" rtlCol="0" anchor="t">
            <a:normAutofit/>
          </a:bodyPr>
          <a:lstStyle/>
          <a:p>
            <a:pPr algn="ctr">
              <a:lnSpc>
                <a:spcPct val="90000"/>
              </a:lnSpc>
              <a:spcAft>
                <a:spcPts val="600"/>
              </a:spcAft>
            </a:pPr>
            <a:r>
              <a:rPr lang="en-US" sz="3600" dirty="0"/>
              <a:t>STIP (Statewide Transportation Improvement Program)</a:t>
            </a:r>
          </a:p>
          <a:p>
            <a:pPr algn="ctr">
              <a:lnSpc>
                <a:spcPct val="90000"/>
              </a:lnSpc>
              <a:spcAft>
                <a:spcPts val="600"/>
              </a:spcAft>
            </a:pPr>
            <a:endParaRPr lang="en-US" sz="3600" dirty="0"/>
          </a:p>
          <a:p>
            <a:pPr marL="457200" indent="-228600">
              <a:lnSpc>
                <a:spcPct val="90000"/>
              </a:lnSpc>
              <a:spcAft>
                <a:spcPts val="600"/>
              </a:spcAft>
              <a:buFont typeface="Arial" panose="020B0604020202020204" pitchFamily="34" charset="0"/>
              <a:buChar char="•"/>
            </a:pPr>
            <a:r>
              <a:rPr lang="en-US" sz="2800" dirty="0"/>
              <a:t>Georgia’s </a:t>
            </a:r>
            <a:r>
              <a:rPr lang="en-US" sz="2800" b="1" dirty="0">
                <a:solidFill>
                  <a:srgbClr val="0070C0"/>
                </a:solidFill>
              </a:rPr>
              <a:t>four-year</a:t>
            </a:r>
            <a:r>
              <a:rPr lang="en-US" sz="2800" dirty="0"/>
              <a:t> transportation and capital improvement </a:t>
            </a:r>
            <a:r>
              <a:rPr lang="en-US" sz="2800" b="1" dirty="0">
                <a:solidFill>
                  <a:srgbClr val="0070C0"/>
                </a:solidFill>
              </a:rPr>
              <a:t>program</a:t>
            </a:r>
            <a:r>
              <a:rPr lang="en-US" sz="2800" dirty="0"/>
              <a:t>.</a:t>
            </a:r>
          </a:p>
          <a:p>
            <a:pPr marL="228600">
              <a:lnSpc>
                <a:spcPct val="90000"/>
              </a:lnSpc>
              <a:spcAft>
                <a:spcPts val="600"/>
              </a:spcAft>
            </a:pPr>
            <a:endParaRPr lang="en-US" sz="2800" dirty="0"/>
          </a:p>
          <a:p>
            <a:pPr marL="457200" indent="-228600">
              <a:lnSpc>
                <a:spcPct val="90000"/>
              </a:lnSpc>
              <a:spcAft>
                <a:spcPts val="600"/>
              </a:spcAft>
              <a:buFont typeface="Arial" panose="020B0604020202020204" pitchFamily="34" charset="0"/>
              <a:buChar char="•"/>
            </a:pPr>
            <a:r>
              <a:rPr lang="en-US" sz="2800" dirty="0">
                <a:solidFill>
                  <a:srgbClr val="0070C0"/>
                </a:solidFill>
              </a:rPr>
              <a:t>STIP = Current + 3 years </a:t>
            </a:r>
          </a:p>
          <a:p>
            <a:pPr marL="457200" indent="-228600">
              <a:lnSpc>
                <a:spcPct val="90000"/>
              </a:lnSpc>
              <a:spcAft>
                <a:spcPts val="600"/>
              </a:spcAft>
              <a:buFont typeface="Arial" panose="020B0604020202020204" pitchFamily="34" charset="0"/>
              <a:buChar char="•"/>
            </a:pPr>
            <a:endParaRPr lang="en-US" sz="1900" dirty="0"/>
          </a:p>
          <a:p>
            <a:pPr indent="-228600">
              <a:lnSpc>
                <a:spcPct val="90000"/>
              </a:lnSpc>
              <a:spcAft>
                <a:spcPts val="600"/>
              </a:spcAft>
              <a:buFont typeface="Arial" panose="020B0604020202020204" pitchFamily="34" charset="0"/>
              <a:buChar char="•"/>
            </a:pPr>
            <a:endParaRPr lang="en-US" sz="1900" dirty="0"/>
          </a:p>
          <a:p>
            <a:pPr indent="-228600">
              <a:lnSpc>
                <a:spcPct val="90000"/>
              </a:lnSpc>
              <a:spcAft>
                <a:spcPts val="600"/>
              </a:spcAft>
              <a:buFont typeface="Arial" panose="020B0604020202020204" pitchFamily="34" charset="0"/>
              <a:buChar char="•"/>
            </a:pPr>
            <a:endParaRPr lang="en-US" sz="1900" dirty="0"/>
          </a:p>
        </p:txBody>
      </p:sp>
      <p:pic>
        <p:nvPicPr>
          <p:cNvPr id="8" name="Graphic 7" descr="Truck with solid fill">
            <a:extLst>
              <a:ext uri="{FF2B5EF4-FFF2-40B4-BE49-F238E27FC236}">
                <a16:creationId xmlns:a16="http://schemas.microsoft.com/office/drawing/2014/main" id="{42021F44-588B-FF67-740A-9F3D2209F4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84468" y="389763"/>
            <a:ext cx="4404562" cy="4404562"/>
          </a:xfrm>
          <a:prstGeom prst="rect">
            <a:avLst/>
          </a:prstGeom>
        </p:spPr>
      </p:pic>
      <p:sp>
        <p:nvSpPr>
          <p:cNvPr id="3" name="TextBox 2">
            <a:extLst>
              <a:ext uri="{FF2B5EF4-FFF2-40B4-BE49-F238E27FC236}">
                <a16:creationId xmlns:a16="http://schemas.microsoft.com/office/drawing/2014/main" id="{9EFC1F30-8AAB-0758-C257-03C0135098FD}"/>
              </a:ext>
            </a:extLst>
          </p:cNvPr>
          <p:cNvSpPr txBox="1"/>
          <p:nvPr/>
        </p:nvSpPr>
        <p:spPr>
          <a:xfrm>
            <a:off x="7172352" y="4362324"/>
            <a:ext cx="4828794" cy="1643527"/>
          </a:xfrm>
          <a:prstGeom prst="rect">
            <a:avLst/>
          </a:prstGeom>
          <a:noFill/>
        </p:spPr>
        <p:txBody>
          <a:bodyPr wrap="square" rtlCol="0">
            <a:spAutoFit/>
          </a:bodyPr>
          <a:lstStyle/>
          <a:p>
            <a:pPr marL="457200" indent="-228600">
              <a:lnSpc>
                <a:spcPct val="90000"/>
              </a:lnSpc>
              <a:spcAft>
                <a:spcPts val="600"/>
              </a:spcAft>
              <a:buFont typeface="Arial" panose="020B0604020202020204" pitchFamily="34" charset="0"/>
              <a:buChar char="•"/>
            </a:pPr>
            <a:r>
              <a:rPr lang="en-US" sz="2800" dirty="0"/>
              <a:t>Lists </a:t>
            </a:r>
            <a:r>
              <a:rPr lang="en-US" sz="2800" b="1" dirty="0">
                <a:solidFill>
                  <a:srgbClr val="0070C0"/>
                </a:solidFill>
              </a:rPr>
              <a:t>federally-funded</a:t>
            </a:r>
            <a:r>
              <a:rPr lang="en-US" sz="2800" dirty="0"/>
              <a:t> transportation projects for the </a:t>
            </a:r>
            <a:r>
              <a:rPr lang="en-US" sz="2800" b="1" dirty="0">
                <a:solidFill>
                  <a:srgbClr val="0070C0"/>
                </a:solidFill>
              </a:rPr>
              <a:t>entire state</a:t>
            </a:r>
            <a:r>
              <a:rPr lang="en-US" sz="2800" dirty="0"/>
              <a:t>, including MPOs’ TIPs.</a:t>
            </a:r>
          </a:p>
        </p:txBody>
      </p:sp>
    </p:spTree>
    <p:extLst>
      <p:ext uri="{BB962C8B-B14F-4D97-AF65-F5344CB8AC3E}">
        <p14:creationId xmlns:p14="http://schemas.microsoft.com/office/powerpoint/2010/main" val="93842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5D11FD0E-2D27-4A5A-949D-222E61ECB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Shape 36">
            <a:extLst>
              <a:ext uri="{FF2B5EF4-FFF2-40B4-BE49-F238E27FC236}">
                <a16:creationId xmlns:a16="http://schemas.microsoft.com/office/drawing/2014/main" id="{1BC8109F-B452-45EE-8BB3-65433C039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5991225" y="279400"/>
            <a:ext cx="5362576" cy="1892300"/>
          </a:xfrm>
        </p:spPr>
        <p:txBody>
          <a:bodyPr>
            <a:normAutofit fontScale="90000"/>
          </a:bodyPr>
          <a:lstStyle/>
          <a:p>
            <a:r>
              <a:rPr lang="en-US" dirty="0"/>
              <a:t>Project Planning: Construction Work Program</a:t>
            </a:r>
          </a:p>
        </p:txBody>
      </p:sp>
      <p:grpSp>
        <p:nvGrpSpPr>
          <p:cNvPr id="4" name="Group 3">
            <a:extLst>
              <a:ext uri="{FF2B5EF4-FFF2-40B4-BE49-F238E27FC236}">
                <a16:creationId xmlns:a16="http://schemas.microsoft.com/office/drawing/2014/main" id="{61A44B2B-36DA-9419-2EAB-FA57D1BAE9C1}"/>
              </a:ext>
            </a:extLst>
          </p:cNvPr>
          <p:cNvGrpSpPr/>
          <p:nvPr/>
        </p:nvGrpSpPr>
        <p:grpSpPr>
          <a:xfrm>
            <a:off x="1748681" y="1901936"/>
            <a:ext cx="8019581" cy="4074782"/>
            <a:chOff x="1710246" y="2461334"/>
            <a:chExt cx="5990449" cy="2957525"/>
          </a:xfrm>
        </p:grpSpPr>
        <p:cxnSp>
          <p:nvCxnSpPr>
            <p:cNvPr id="8" name="Straight Arrow Connector 7">
              <a:extLst>
                <a:ext uri="{FF2B5EF4-FFF2-40B4-BE49-F238E27FC236}">
                  <a16:creationId xmlns:a16="http://schemas.microsoft.com/office/drawing/2014/main" id="{8401B7DE-C7DB-EDBF-F999-F021FD42C0B0}"/>
                </a:ext>
              </a:extLst>
            </p:cNvPr>
            <p:cNvCxnSpPr>
              <a:cxnSpLocks/>
            </p:cNvCxnSpPr>
            <p:nvPr/>
          </p:nvCxnSpPr>
          <p:spPr>
            <a:xfrm>
              <a:off x="2082331" y="4527900"/>
              <a:ext cx="5618364"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B78AA71-8C71-5EFE-8C9B-DCB6D7C934E6}"/>
                </a:ext>
              </a:extLst>
            </p:cNvPr>
            <p:cNvSpPr txBox="1"/>
            <p:nvPr/>
          </p:nvSpPr>
          <p:spPr>
            <a:xfrm>
              <a:off x="4468492" y="3392908"/>
              <a:ext cx="967307" cy="513792"/>
            </a:xfrm>
            <a:prstGeom prst="rect">
              <a:avLst/>
            </a:prstGeom>
            <a:noFill/>
          </p:spPr>
          <p:txBody>
            <a:bodyPr wrap="square" rtlCol="0">
              <a:spAutoFit/>
            </a:bodyPr>
            <a:lstStyle/>
            <a:p>
              <a:pPr defTabSz="768096">
                <a:spcAft>
                  <a:spcPts val="600"/>
                </a:spcAft>
              </a:pPr>
              <a:r>
                <a:rPr lang="en-US" sz="4000" b="1" kern="1200" dirty="0">
                  <a:solidFill>
                    <a:schemeClr val="tx1"/>
                  </a:solidFill>
                  <a:latin typeface="+mn-lt"/>
                  <a:ea typeface="+mn-ea"/>
                  <a:cs typeface="+mn-cs"/>
                </a:rPr>
                <a:t>CWP</a:t>
              </a:r>
              <a:endParaRPr lang="en-US" sz="4000" b="1" dirty="0"/>
            </a:p>
          </p:txBody>
        </p:sp>
        <p:cxnSp>
          <p:nvCxnSpPr>
            <p:cNvPr id="22" name="Straight Connector 21">
              <a:extLst>
                <a:ext uri="{FF2B5EF4-FFF2-40B4-BE49-F238E27FC236}">
                  <a16:creationId xmlns:a16="http://schemas.microsoft.com/office/drawing/2014/main" id="{6C5F3D78-A820-9EBA-A644-097291206B02}"/>
                </a:ext>
              </a:extLst>
            </p:cNvPr>
            <p:cNvCxnSpPr/>
            <p:nvPr/>
          </p:nvCxnSpPr>
          <p:spPr>
            <a:xfrm>
              <a:off x="2082331" y="2461334"/>
              <a:ext cx="0" cy="2617819"/>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984726B-E931-BD2A-A980-B4B892B07319}"/>
                </a:ext>
              </a:extLst>
            </p:cNvPr>
            <p:cNvSpPr txBox="1"/>
            <p:nvPr/>
          </p:nvSpPr>
          <p:spPr>
            <a:xfrm rot="5400000">
              <a:off x="918378" y="3918170"/>
              <a:ext cx="1974570" cy="390834"/>
            </a:xfrm>
            <a:prstGeom prst="rect">
              <a:avLst/>
            </a:prstGeom>
            <a:noFill/>
          </p:spPr>
          <p:txBody>
            <a:bodyPr wrap="square" rtlCol="0">
              <a:spAutoFit/>
            </a:bodyPr>
            <a:lstStyle/>
            <a:p>
              <a:pPr defTabSz="768096">
                <a:spcAft>
                  <a:spcPts val="600"/>
                </a:spcAft>
              </a:pPr>
              <a:r>
                <a:rPr lang="en-US" sz="2800" kern="1200" dirty="0">
                  <a:solidFill>
                    <a:schemeClr val="tx1"/>
                  </a:solidFill>
                  <a:latin typeface="+mn-lt"/>
                  <a:ea typeface="+mn-ea"/>
                  <a:cs typeface="+mn-cs"/>
                </a:rPr>
                <a:t>Current Year</a:t>
              </a:r>
              <a:endParaRPr lang="en-US" sz="2800" dirty="0"/>
            </a:p>
          </p:txBody>
        </p:sp>
        <p:cxnSp>
          <p:nvCxnSpPr>
            <p:cNvPr id="26" name="Straight Connector 25">
              <a:extLst>
                <a:ext uri="{FF2B5EF4-FFF2-40B4-BE49-F238E27FC236}">
                  <a16:creationId xmlns:a16="http://schemas.microsoft.com/office/drawing/2014/main" id="{9CEBE32A-CEBA-1C8D-FF6E-B91EEB6A22BD}"/>
                </a:ext>
              </a:extLst>
            </p:cNvPr>
            <p:cNvCxnSpPr>
              <a:cxnSpLocks/>
            </p:cNvCxnSpPr>
            <p:nvPr/>
          </p:nvCxnSpPr>
          <p:spPr>
            <a:xfrm>
              <a:off x="4471659" y="4198541"/>
              <a:ext cx="0" cy="973048"/>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081F9421-D780-654B-A340-3955C5CBD3FE}"/>
                </a:ext>
              </a:extLst>
            </p:cNvPr>
            <p:cNvSpPr txBox="1"/>
            <p:nvPr/>
          </p:nvSpPr>
          <p:spPr>
            <a:xfrm>
              <a:off x="5787103" y="4639120"/>
              <a:ext cx="1605979" cy="379759"/>
            </a:xfrm>
            <a:prstGeom prst="rect">
              <a:avLst/>
            </a:prstGeom>
            <a:noFill/>
          </p:spPr>
          <p:txBody>
            <a:bodyPr wrap="square" rtlCol="0">
              <a:spAutoFit/>
            </a:bodyPr>
            <a:lstStyle/>
            <a:p>
              <a:pPr defTabSz="768096">
                <a:spcAft>
                  <a:spcPts val="600"/>
                </a:spcAft>
              </a:pPr>
              <a:r>
                <a:rPr lang="en-US" sz="2800" kern="1200">
                  <a:solidFill>
                    <a:srgbClr val="B50000"/>
                  </a:solidFill>
                  <a:latin typeface="+mn-lt"/>
                  <a:ea typeface="+mn-ea"/>
                  <a:cs typeface="+mn-cs"/>
                </a:rPr>
                <a:t>+ 6 years</a:t>
              </a:r>
              <a:endParaRPr lang="en-US" sz="2800">
                <a:solidFill>
                  <a:srgbClr val="C00000"/>
                </a:solidFill>
              </a:endParaRPr>
            </a:p>
          </p:txBody>
        </p:sp>
        <p:sp>
          <p:nvSpPr>
            <p:cNvPr id="29" name="TextBox 28">
              <a:extLst>
                <a:ext uri="{FF2B5EF4-FFF2-40B4-BE49-F238E27FC236}">
                  <a16:creationId xmlns:a16="http://schemas.microsoft.com/office/drawing/2014/main" id="{C948B512-FAEA-4586-298B-013AE77FB6B9}"/>
                </a:ext>
              </a:extLst>
            </p:cNvPr>
            <p:cNvSpPr txBox="1"/>
            <p:nvPr/>
          </p:nvSpPr>
          <p:spPr>
            <a:xfrm>
              <a:off x="2317873" y="4670510"/>
              <a:ext cx="2368257" cy="748349"/>
            </a:xfrm>
            <a:prstGeom prst="rect">
              <a:avLst/>
            </a:prstGeom>
            <a:noFill/>
          </p:spPr>
          <p:txBody>
            <a:bodyPr wrap="square" rtlCol="0">
              <a:spAutoFit/>
            </a:bodyPr>
            <a:lstStyle/>
            <a:p>
              <a:pPr algn="ctr" defTabSz="768096">
                <a:spcAft>
                  <a:spcPts val="600"/>
                </a:spcAft>
              </a:pPr>
              <a:r>
                <a:rPr lang="en-US" sz="2800" kern="1200" dirty="0">
                  <a:solidFill>
                    <a:srgbClr val="0057A5"/>
                  </a:solidFill>
                  <a:latin typeface="+mn-lt"/>
                  <a:ea typeface="+mn-ea"/>
                  <a:cs typeface="+mn-cs"/>
                </a:rPr>
                <a:t>Current + 3 years</a:t>
              </a:r>
            </a:p>
            <a:p>
              <a:pPr algn="ctr" defTabSz="768096">
                <a:spcAft>
                  <a:spcPts val="600"/>
                </a:spcAft>
              </a:pPr>
              <a:r>
                <a:rPr lang="en-US" sz="2800" dirty="0">
                  <a:solidFill>
                    <a:srgbClr val="0057A5"/>
                  </a:solidFill>
                </a:rPr>
                <a:t>(STIP/TIP)</a:t>
              </a:r>
              <a:endParaRPr lang="en-US" sz="2800" dirty="0">
                <a:solidFill>
                  <a:srgbClr val="0070C0"/>
                </a:solidFill>
              </a:endParaRPr>
            </a:p>
          </p:txBody>
        </p:sp>
      </p:grpSp>
      <p:cxnSp>
        <p:nvCxnSpPr>
          <p:cNvPr id="7" name="Straight Connector 6">
            <a:extLst>
              <a:ext uri="{FF2B5EF4-FFF2-40B4-BE49-F238E27FC236}">
                <a16:creationId xmlns:a16="http://schemas.microsoft.com/office/drawing/2014/main" id="{E16EAADA-CFF0-C6F9-E76B-02C8DF63E08A}"/>
              </a:ext>
            </a:extLst>
          </p:cNvPr>
          <p:cNvCxnSpPr/>
          <p:nvPr/>
        </p:nvCxnSpPr>
        <p:spPr>
          <a:xfrm>
            <a:off x="9755723" y="2926594"/>
            <a:ext cx="0" cy="254228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F4A4F25-5600-5DAC-6C83-A03A1BA0E9E5}"/>
              </a:ext>
            </a:extLst>
          </p:cNvPr>
          <p:cNvSpPr txBox="1"/>
          <p:nvPr/>
        </p:nvSpPr>
        <p:spPr>
          <a:xfrm rot="5400000">
            <a:off x="8799638" y="3326529"/>
            <a:ext cx="1414530" cy="523220"/>
          </a:xfrm>
          <a:prstGeom prst="rect">
            <a:avLst/>
          </a:prstGeom>
          <a:noFill/>
        </p:spPr>
        <p:txBody>
          <a:bodyPr wrap="square" rtlCol="0">
            <a:spAutoFit/>
          </a:bodyPr>
          <a:lstStyle/>
          <a:p>
            <a:pPr defTabSz="768096">
              <a:spcAft>
                <a:spcPts val="600"/>
              </a:spcAft>
            </a:pPr>
            <a:r>
              <a:rPr lang="en-US" sz="2800" kern="1200" dirty="0">
                <a:solidFill>
                  <a:schemeClr val="tx1"/>
                </a:solidFill>
              </a:rPr>
              <a:t>10-Year</a:t>
            </a:r>
            <a:endParaRPr lang="en-US" sz="2800" dirty="0"/>
          </a:p>
        </p:txBody>
      </p:sp>
      <p:pic>
        <p:nvPicPr>
          <p:cNvPr id="14" name="Graphic 13" descr="Monster Truck with solid fill">
            <a:extLst>
              <a:ext uri="{FF2B5EF4-FFF2-40B4-BE49-F238E27FC236}">
                <a16:creationId xmlns:a16="http://schemas.microsoft.com/office/drawing/2014/main" id="{B7901D99-88B9-1B51-29C2-24FB2057238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18345" y="3863695"/>
            <a:ext cx="914400" cy="914400"/>
          </a:xfrm>
          <a:prstGeom prst="rect">
            <a:avLst/>
          </a:prstGeom>
        </p:spPr>
      </p:pic>
    </p:spTree>
    <p:extLst>
      <p:ext uri="{BB962C8B-B14F-4D97-AF65-F5344CB8AC3E}">
        <p14:creationId xmlns:p14="http://schemas.microsoft.com/office/powerpoint/2010/main" val="177139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4.16667E-6 -2.59259E-6 L 0.55326 -2.59259E-6 " pathEditMode="relative" rAng="0" ptsTypes="AA">
                                      <p:cBhvr>
                                        <p:cTn id="12" dur="3000" fill="hold"/>
                                        <p:tgtEl>
                                          <p:spTgt spid="14"/>
                                        </p:tgtEl>
                                        <p:attrNameLst>
                                          <p:attrName>ppt_x</p:attrName>
                                          <p:attrName>ppt_y</p:attrName>
                                        </p:attrNameLst>
                                      </p:cBhvr>
                                      <p:rCtr x="276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838200" y="365125"/>
            <a:ext cx="10515600" cy="1325563"/>
          </a:xfrm>
        </p:spPr>
        <p:txBody>
          <a:bodyPr vert="horz" lIns="91440" tIns="45720" rIns="91440" bIns="45720" rtlCol="0">
            <a:normAutofit/>
          </a:bodyPr>
          <a:lstStyle/>
          <a:p>
            <a:r>
              <a:rPr lang="en-US" kern="1200">
                <a:latin typeface="+mj-lt"/>
                <a:ea typeface="+mj-ea"/>
                <a:cs typeface="+mj-cs"/>
              </a:rPr>
              <a:t>Project Planning</a:t>
            </a:r>
          </a:p>
        </p:txBody>
      </p:sp>
      <p:sp>
        <p:nvSpPr>
          <p:cNvPr id="17" name="Freeform: Shape 16">
            <a:extLst>
              <a:ext uri="{FF2B5EF4-FFF2-40B4-BE49-F238E27FC236}">
                <a16:creationId xmlns:a16="http://schemas.microsoft.com/office/drawing/2014/main" id="{46E36ACB-9775-9A34-71A8-3F33B56ABC1F}"/>
              </a:ext>
            </a:extLst>
          </p:cNvPr>
          <p:cNvSpPr/>
          <p:nvPr/>
        </p:nvSpPr>
        <p:spPr>
          <a:xfrm>
            <a:off x="838200" y="1825625"/>
            <a:ext cx="10515600" cy="4351338"/>
          </a:xfrm>
          <a:custGeom>
            <a:avLst/>
            <a:gdLst>
              <a:gd name="connsiteX0" fmla="*/ 0 w 10515600"/>
              <a:gd name="connsiteY0" fmla="*/ 0 h 4351338"/>
              <a:gd name="connsiteX1" fmla="*/ 10515600 w 10515600"/>
              <a:gd name="connsiteY1" fmla="*/ 0 h 4351338"/>
              <a:gd name="connsiteX2" fmla="*/ 10515600 w 10515600"/>
              <a:gd name="connsiteY2" fmla="*/ 4351338 h 4351338"/>
              <a:gd name="connsiteX3" fmla="*/ 0 w 10515600"/>
              <a:gd name="connsiteY3" fmla="*/ 4351338 h 4351338"/>
              <a:gd name="connsiteX4" fmla="*/ 0 w 10515600"/>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5600" h="4351338">
                <a:moveTo>
                  <a:pt x="0" y="0"/>
                </a:moveTo>
                <a:lnTo>
                  <a:pt x="10515600" y="0"/>
                </a:lnTo>
                <a:lnTo>
                  <a:pt x="10515600" y="4351338"/>
                </a:lnTo>
                <a:lnTo>
                  <a:pt x="0" y="4351338"/>
                </a:lnTo>
                <a:lnTo>
                  <a:pt x="0" y="0"/>
                </a:lnTo>
                <a:close/>
              </a:path>
            </a:pathLst>
          </a:cu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391160" tIns="391160" rIns="391160" bIns="2392776" numCol="1" spcCol="1270" anchor="ctr" anchorCtr="0">
            <a:noAutofit/>
          </a:bodyPr>
          <a:lstStyle/>
          <a:p>
            <a:pPr marL="0" lvl="0" indent="0" algn="ctr" defTabSz="2444750">
              <a:lnSpc>
                <a:spcPct val="90000"/>
              </a:lnSpc>
              <a:spcBef>
                <a:spcPct val="0"/>
              </a:spcBef>
              <a:spcAft>
                <a:spcPct val="35000"/>
              </a:spcAft>
              <a:buNone/>
            </a:pPr>
            <a:r>
              <a:rPr lang="en-US" sz="5500" kern="1200" dirty="0"/>
              <a:t>CWP </a:t>
            </a:r>
          </a:p>
          <a:p>
            <a:pPr marL="0" lvl="0" indent="0" algn="ctr" defTabSz="2444750">
              <a:lnSpc>
                <a:spcPct val="90000"/>
              </a:lnSpc>
              <a:spcBef>
                <a:spcPct val="0"/>
              </a:spcBef>
              <a:spcAft>
                <a:spcPct val="35000"/>
              </a:spcAft>
              <a:buNone/>
            </a:pPr>
            <a:r>
              <a:rPr lang="en-US" sz="5500" kern="1200" dirty="0"/>
              <a:t>(Construction Work Program)</a:t>
            </a:r>
          </a:p>
        </p:txBody>
      </p:sp>
      <p:sp>
        <p:nvSpPr>
          <p:cNvPr id="18" name="Freeform: Shape 17">
            <a:extLst>
              <a:ext uri="{FF2B5EF4-FFF2-40B4-BE49-F238E27FC236}">
                <a16:creationId xmlns:a16="http://schemas.microsoft.com/office/drawing/2014/main" id="{ED54C819-7082-9030-7135-CB9C4FE415A4}"/>
              </a:ext>
            </a:extLst>
          </p:cNvPr>
          <p:cNvSpPr/>
          <p:nvPr/>
        </p:nvSpPr>
        <p:spPr>
          <a:xfrm>
            <a:off x="843334" y="4088320"/>
            <a:ext cx="3501776" cy="2001615"/>
          </a:xfrm>
          <a:custGeom>
            <a:avLst/>
            <a:gdLst>
              <a:gd name="connsiteX0" fmla="*/ 0 w 3501776"/>
              <a:gd name="connsiteY0" fmla="*/ 0 h 2001615"/>
              <a:gd name="connsiteX1" fmla="*/ 3501776 w 3501776"/>
              <a:gd name="connsiteY1" fmla="*/ 0 h 2001615"/>
              <a:gd name="connsiteX2" fmla="*/ 3501776 w 3501776"/>
              <a:gd name="connsiteY2" fmla="*/ 2001615 h 2001615"/>
              <a:gd name="connsiteX3" fmla="*/ 0 w 3501776"/>
              <a:gd name="connsiteY3" fmla="*/ 2001615 h 2001615"/>
              <a:gd name="connsiteX4" fmla="*/ 0 w 3501776"/>
              <a:gd name="connsiteY4" fmla="*/ 0 h 2001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776" h="2001615">
                <a:moveTo>
                  <a:pt x="0" y="0"/>
                </a:moveTo>
                <a:lnTo>
                  <a:pt x="3501776" y="0"/>
                </a:lnTo>
                <a:lnTo>
                  <a:pt x="3501776" y="2001615"/>
                </a:lnTo>
                <a:lnTo>
                  <a:pt x="0" y="2001615"/>
                </a:lnTo>
                <a:lnTo>
                  <a:pt x="0" y="0"/>
                </a:lnTo>
                <a:close/>
              </a:path>
            </a:pathLst>
          </a:custGeom>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rgbClr val="0070C0"/>
                </a:solidFill>
              </a:rPr>
              <a:t>State and federally funded </a:t>
            </a:r>
            <a:r>
              <a:rPr lang="en-US" sz="2300" kern="1200" dirty="0"/>
              <a:t>projects that the </a:t>
            </a:r>
            <a:r>
              <a:rPr lang="en-US" sz="2300" b="1" kern="1200" dirty="0">
                <a:solidFill>
                  <a:srgbClr val="00B050"/>
                </a:solidFill>
              </a:rPr>
              <a:t>GDOT Transportation Board has approved</a:t>
            </a:r>
            <a:r>
              <a:rPr lang="en-US" sz="2300" kern="1200" dirty="0"/>
              <a:t>.</a:t>
            </a:r>
          </a:p>
        </p:txBody>
      </p:sp>
      <p:sp>
        <p:nvSpPr>
          <p:cNvPr id="19" name="Freeform: Shape 18">
            <a:extLst>
              <a:ext uri="{FF2B5EF4-FFF2-40B4-BE49-F238E27FC236}">
                <a16:creationId xmlns:a16="http://schemas.microsoft.com/office/drawing/2014/main" id="{AC465D66-B978-C90C-0974-C9A35F24B8B2}"/>
              </a:ext>
            </a:extLst>
          </p:cNvPr>
          <p:cNvSpPr/>
          <p:nvPr/>
        </p:nvSpPr>
        <p:spPr>
          <a:xfrm>
            <a:off x="4345111" y="4088320"/>
            <a:ext cx="3501776" cy="2001615"/>
          </a:xfrm>
          <a:custGeom>
            <a:avLst/>
            <a:gdLst>
              <a:gd name="connsiteX0" fmla="*/ 0 w 3501776"/>
              <a:gd name="connsiteY0" fmla="*/ 0 h 2001615"/>
              <a:gd name="connsiteX1" fmla="*/ 3501776 w 3501776"/>
              <a:gd name="connsiteY1" fmla="*/ 0 h 2001615"/>
              <a:gd name="connsiteX2" fmla="*/ 3501776 w 3501776"/>
              <a:gd name="connsiteY2" fmla="*/ 2001615 h 2001615"/>
              <a:gd name="connsiteX3" fmla="*/ 0 w 3501776"/>
              <a:gd name="connsiteY3" fmla="*/ 2001615 h 2001615"/>
              <a:gd name="connsiteX4" fmla="*/ 0 w 3501776"/>
              <a:gd name="connsiteY4" fmla="*/ 0 h 2001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776" h="2001615">
                <a:moveTo>
                  <a:pt x="0" y="0"/>
                </a:moveTo>
                <a:lnTo>
                  <a:pt x="3501776" y="0"/>
                </a:lnTo>
                <a:lnTo>
                  <a:pt x="3501776" y="2001615"/>
                </a:lnTo>
                <a:lnTo>
                  <a:pt x="0" y="2001615"/>
                </a:lnTo>
                <a:lnTo>
                  <a:pt x="0" y="0"/>
                </a:lnTo>
                <a:close/>
              </a:path>
            </a:pathLst>
          </a:custGeom>
        </p:spPr>
        <p:style>
          <a:lnRef idx="1">
            <a:schemeClr val="accent2">
              <a:tint val="40000"/>
              <a:alpha val="90000"/>
              <a:hueOff val="-424613"/>
              <a:satOff val="-37673"/>
              <a:lumOff val="-385"/>
              <a:alphaOff val="0"/>
            </a:schemeClr>
          </a:lnRef>
          <a:fillRef idx="1">
            <a:schemeClr val="accent2">
              <a:tint val="40000"/>
              <a:alpha val="90000"/>
              <a:hueOff val="-424613"/>
              <a:satOff val="-37673"/>
              <a:lumOff val="-385"/>
              <a:alphaOff val="0"/>
            </a:schemeClr>
          </a:fillRef>
          <a:effectRef idx="0">
            <a:schemeClr val="accent2">
              <a:tint val="40000"/>
              <a:alpha val="90000"/>
              <a:hueOff val="-424613"/>
              <a:satOff val="-37673"/>
              <a:lumOff val="-385"/>
              <a:alphaOff val="0"/>
            </a:schemeClr>
          </a:effectRef>
          <a:fontRef idx="minor">
            <a:schemeClr val="dk1">
              <a:hueOff val="0"/>
              <a:satOff val="0"/>
              <a:lumOff val="0"/>
              <a:alphaOff val="0"/>
            </a:schemeClr>
          </a:fontRef>
        </p:style>
        <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rgbClr val="0070C0"/>
                </a:solidFill>
              </a:rPr>
              <a:t>CWP = STIP/TIP + 6 years  = 10 years</a:t>
            </a:r>
          </a:p>
        </p:txBody>
      </p:sp>
      <p:sp>
        <p:nvSpPr>
          <p:cNvPr id="20" name="Freeform: Shape 19">
            <a:extLst>
              <a:ext uri="{FF2B5EF4-FFF2-40B4-BE49-F238E27FC236}">
                <a16:creationId xmlns:a16="http://schemas.microsoft.com/office/drawing/2014/main" id="{4396CC5E-35A8-3601-2419-6733994C2A62}"/>
              </a:ext>
            </a:extLst>
          </p:cNvPr>
          <p:cNvSpPr/>
          <p:nvPr/>
        </p:nvSpPr>
        <p:spPr>
          <a:xfrm>
            <a:off x="7846888" y="4088320"/>
            <a:ext cx="3501776" cy="2001615"/>
          </a:xfrm>
          <a:custGeom>
            <a:avLst/>
            <a:gdLst>
              <a:gd name="connsiteX0" fmla="*/ 0 w 3501776"/>
              <a:gd name="connsiteY0" fmla="*/ 0 h 2001615"/>
              <a:gd name="connsiteX1" fmla="*/ 3501776 w 3501776"/>
              <a:gd name="connsiteY1" fmla="*/ 0 h 2001615"/>
              <a:gd name="connsiteX2" fmla="*/ 3501776 w 3501776"/>
              <a:gd name="connsiteY2" fmla="*/ 2001615 h 2001615"/>
              <a:gd name="connsiteX3" fmla="*/ 0 w 3501776"/>
              <a:gd name="connsiteY3" fmla="*/ 2001615 h 2001615"/>
              <a:gd name="connsiteX4" fmla="*/ 0 w 3501776"/>
              <a:gd name="connsiteY4" fmla="*/ 0 h 2001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776" h="2001615">
                <a:moveTo>
                  <a:pt x="0" y="0"/>
                </a:moveTo>
                <a:lnTo>
                  <a:pt x="3501776" y="0"/>
                </a:lnTo>
                <a:lnTo>
                  <a:pt x="3501776" y="2001615"/>
                </a:lnTo>
                <a:lnTo>
                  <a:pt x="0" y="2001615"/>
                </a:lnTo>
                <a:lnTo>
                  <a:pt x="0" y="0"/>
                </a:lnTo>
                <a:close/>
              </a:path>
            </a:pathLst>
          </a:custGeom>
        </p:spPr>
        <p:style>
          <a:lnRef idx="1">
            <a:schemeClr val="accent2">
              <a:tint val="40000"/>
              <a:alpha val="90000"/>
              <a:hueOff val="-849226"/>
              <a:satOff val="-75346"/>
              <a:lumOff val="-769"/>
              <a:alphaOff val="0"/>
            </a:schemeClr>
          </a:lnRef>
          <a:fillRef idx="1">
            <a:schemeClr val="accent2">
              <a:tint val="40000"/>
              <a:alpha val="90000"/>
              <a:hueOff val="-849226"/>
              <a:satOff val="-75346"/>
              <a:lumOff val="-769"/>
              <a:alphaOff val="0"/>
            </a:schemeClr>
          </a:fillRef>
          <a:effectRef idx="0">
            <a:schemeClr val="accent2">
              <a:tint val="40000"/>
              <a:alpha val="90000"/>
              <a:hueOff val="-849226"/>
              <a:satOff val="-75346"/>
              <a:lumOff val="-769"/>
              <a:alphaOff val="0"/>
            </a:schemeClr>
          </a:effectRef>
          <a:fontRef idx="minor">
            <a:schemeClr val="dk1">
              <a:hueOff val="0"/>
              <a:satOff val="0"/>
              <a:lumOff val="0"/>
              <a:alphaOff val="0"/>
            </a:schemeClr>
          </a:fontRef>
        </p:style>
        <p:txBody>
          <a:bodyPr spcFirstLastPara="0" vert="horz" wrap="square" lIns="163576" tIns="29210" rIns="163576" bIns="29210" numCol="1" spcCol="1270" anchor="ctr" anchorCtr="0">
            <a:noAutofit/>
          </a:bodyPr>
          <a:lstStyle/>
          <a:p>
            <a:pPr marL="0" lvl="0" indent="0" algn="ctr" defTabSz="1022350">
              <a:lnSpc>
                <a:spcPct val="90000"/>
              </a:lnSpc>
              <a:spcBef>
                <a:spcPct val="0"/>
              </a:spcBef>
              <a:spcAft>
                <a:spcPct val="35000"/>
              </a:spcAft>
              <a:buNone/>
            </a:pPr>
            <a:r>
              <a:rPr lang="en-US" sz="2300" kern="1200" dirty="0"/>
              <a:t>CWP project will be placed in the STIP when the project elements are proposed to be started within the current or subsequent 3 years.</a:t>
            </a:r>
          </a:p>
        </p:txBody>
      </p:sp>
    </p:spTree>
    <p:extLst>
      <p:ext uri="{BB962C8B-B14F-4D97-AF65-F5344CB8AC3E}">
        <p14:creationId xmlns:p14="http://schemas.microsoft.com/office/powerpoint/2010/main" val="249109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3106912581"/>
              </p:ext>
            </p:extLst>
          </p:nvPr>
        </p:nvGraphicFramePr>
        <p:xfrm>
          <a:off x="756173" y="382564"/>
          <a:ext cx="10515600" cy="1137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78449CB8-6100-6BB4-38A8-412F22476900}"/>
              </a:ext>
            </a:extLst>
          </p:cNvPr>
          <p:cNvSpPr txBox="1"/>
          <p:nvPr/>
        </p:nvSpPr>
        <p:spPr>
          <a:xfrm>
            <a:off x="920227" y="706162"/>
            <a:ext cx="10351546" cy="1384995"/>
          </a:xfrm>
          <a:prstGeom prst="rect">
            <a:avLst/>
          </a:prstGeom>
          <a:noFill/>
        </p:spPr>
        <p:txBody>
          <a:bodyPr wrap="square" rtlCol="0">
            <a:spAutoFit/>
          </a:bodyPr>
          <a:lstStyle/>
          <a:p>
            <a:endParaRPr lang="en-US" sz="2800" dirty="0"/>
          </a:p>
          <a:p>
            <a:r>
              <a:rPr lang="en-US" sz="2800" dirty="0"/>
              <a:t>Projects the OPD delivers are programmed by one of the following offices:</a:t>
            </a:r>
          </a:p>
        </p:txBody>
      </p:sp>
      <p:grpSp>
        <p:nvGrpSpPr>
          <p:cNvPr id="15" name="Group 14">
            <a:extLst>
              <a:ext uri="{FF2B5EF4-FFF2-40B4-BE49-F238E27FC236}">
                <a16:creationId xmlns:a16="http://schemas.microsoft.com/office/drawing/2014/main" id="{27D02D3A-52E0-736B-FFDF-32A0C165EA11}"/>
              </a:ext>
            </a:extLst>
          </p:cNvPr>
          <p:cNvGrpSpPr/>
          <p:nvPr/>
        </p:nvGrpSpPr>
        <p:grpSpPr>
          <a:xfrm>
            <a:off x="1226739" y="2879664"/>
            <a:ext cx="2158867" cy="2410399"/>
            <a:chOff x="1226739" y="2879664"/>
            <a:chExt cx="2158867" cy="2410399"/>
          </a:xfrm>
        </p:grpSpPr>
        <p:sp>
          <p:nvSpPr>
            <p:cNvPr id="9" name="Oval 8">
              <a:extLst>
                <a:ext uri="{FF2B5EF4-FFF2-40B4-BE49-F238E27FC236}">
                  <a16:creationId xmlns:a16="http://schemas.microsoft.com/office/drawing/2014/main" id="{0FD25A7B-93C6-1AC3-72B6-7570A6E8E2A6}"/>
                </a:ext>
              </a:extLst>
            </p:cNvPr>
            <p:cNvSpPr/>
            <p:nvPr/>
          </p:nvSpPr>
          <p:spPr>
            <a:xfrm>
              <a:off x="1300175" y="2879664"/>
              <a:ext cx="1282262" cy="1304901"/>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List with solid fill">
              <a:extLst>
                <a:ext uri="{FF2B5EF4-FFF2-40B4-BE49-F238E27FC236}">
                  <a16:creationId xmlns:a16="http://schemas.microsoft.com/office/drawing/2014/main" id="{9E50B61A-161D-9717-9B16-EE87DE0AC10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21292" y="3031055"/>
              <a:ext cx="994236" cy="994236"/>
            </a:xfrm>
            <a:prstGeom prst="rect">
              <a:avLst/>
            </a:prstGeom>
          </p:spPr>
        </p:pic>
        <p:sp>
          <p:nvSpPr>
            <p:cNvPr id="12" name="TextBox 11">
              <a:extLst>
                <a:ext uri="{FF2B5EF4-FFF2-40B4-BE49-F238E27FC236}">
                  <a16:creationId xmlns:a16="http://schemas.microsoft.com/office/drawing/2014/main" id="{7C2DBB88-FDD4-FD9E-4519-53A43B77B828}"/>
                </a:ext>
              </a:extLst>
            </p:cNvPr>
            <p:cNvSpPr txBox="1"/>
            <p:nvPr/>
          </p:nvSpPr>
          <p:spPr>
            <a:xfrm>
              <a:off x="1226739" y="4335956"/>
              <a:ext cx="2158867" cy="954107"/>
            </a:xfrm>
            <a:prstGeom prst="rect">
              <a:avLst/>
            </a:prstGeom>
            <a:noFill/>
          </p:spPr>
          <p:txBody>
            <a:bodyPr wrap="square" rtlCol="0">
              <a:spAutoFit/>
            </a:bodyPr>
            <a:lstStyle/>
            <a:p>
              <a:r>
                <a:rPr lang="en-US" sz="2800" dirty="0"/>
                <a:t>Office of Planning</a:t>
              </a:r>
            </a:p>
          </p:txBody>
        </p:sp>
      </p:grpSp>
      <p:grpSp>
        <p:nvGrpSpPr>
          <p:cNvPr id="16" name="Group 15">
            <a:extLst>
              <a:ext uri="{FF2B5EF4-FFF2-40B4-BE49-F238E27FC236}">
                <a16:creationId xmlns:a16="http://schemas.microsoft.com/office/drawing/2014/main" id="{DBB69922-F41C-8221-AA11-15C20CB2EF6A}"/>
              </a:ext>
            </a:extLst>
          </p:cNvPr>
          <p:cNvGrpSpPr/>
          <p:nvPr/>
        </p:nvGrpSpPr>
        <p:grpSpPr>
          <a:xfrm>
            <a:off x="5217043" y="2879664"/>
            <a:ext cx="2158867" cy="2841287"/>
            <a:chOff x="1226739" y="2879664"/>
            <a:chExt cx="2158867" cy="2841287"/>
          </a:xfrm>
        </p:grpSpPr>
        <p:sp>
          <p:nvSpPr>
            <p:cNvPr id="17" name="Oval 16">
              <a:extLst>
                <a:ext uri="{FF2B5EF4-FFF2-40B4-BE49-F238E27FC236}">
                  <a16:creationId xmlns:a16="http://schemas.microsoft.com/office/drawing/2014/main" id="{CF47ED3E-33AE-92B6-BE28-1E82ECEAC837}"/>
                </a:ext>
              </a:extLst>
            </p:cNvPr>
            <p:cNvSpPr/>
            <p:nvPr/>
          </p:nvSpPr>
          <p:spPr>
            <a:xfrm>
              <a:off x="1300175" y="2879664"/>
              <a:ext cx="1282262" cy="1304901"/>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ar with solid fill">
              <a:extLst>
                <a:ext uri="{FF2B5EF4-FFF2-40B4-BE49-F238E27FC236}">
                  <a16:creationId xmlns:a16="http://schemas.microsoft.com/office/drawing/2014/main" id="{3176D608-D2A1-042A-4341-565B2E11182D}"/>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1421292" y="3031055"/>
              <a:ext cx="994236" cy="994236"/>
            </a:xfrm>
            <a:prstGeom prst="rect">
              <a:avLst/>
            </a:prstGeom>
          </p:spPr>
        </p:pic>
        <p:sp>
          <p:nvSpPr>
            <p:cNvPr id="19" name="TextBox 18">
              <a:extLst>
                <a:ext uri="{FF2B5EF4-FFF2-40B4-BE49-F238E27FC236}">
                  <a16:creationId xmlns:a16="http://schemas.microsoft.com/office/drawing/2014/main" id="{F09E6027-8898-726C-C136-7BEB8BA19FA3}"/>
                </a:ext>
              </a:extLst>
            </p:cNvPr>
            <p:cNvSpPr txBox="1"/>
            <p:nvPr/>
          </p:nvSpPr>
          <p:spPr>
            <a:xfrm>
              <a:off x="1226739" y="4335956"/>
              <a:ext cx="2158867" cy="1384995"/>
            </a:xfrm>
            <a:prstGeom prst="rect">
              <a:avLst/>
            </a:prstGeom>
            <a:noFill/>
          </p:spPr>
          <p:txBody>
            <a:bodyPr wrap="square" rtlCol="0">
              <a:spAutoFit/>
            </a:bodyPr>
            <a:lstStyle/>
            <a:p>
              <a:r>
                <a:rPr lang="en-US" sz="2800" dirty="0"/>
                <a:t>Office of Traffic Operations</a:t>
              </a:r>
            </a:p>
          </p:txBody>
        </p:sp>
      </p:grpSp>
      <p:grpSp>
        <p:nvGrpSpPr>
          <p:cNvPr id="20" name="Group 19">
            <a:extLst>
              <a:ext uri="{FF2B5EF4-FFF2-40B4-BE49-F238E27FC236}">
                <a16:creationId xmlns:a16="http://schemas.microsoft.com/office/drawing/2014/main" id="{096B2CAE-4EA3-4EAA-AEFA-48A3A1D0CECB}"/>
              </a:ext>
            </a:extLst>
          </p:cNvPr>
          <p:cNvGrpSpPr/>
          <p:nvPr/>
        </p:nvGrpSpPr>
        <p:grpSpPr>
          <a:xfrm>
            <a:off x="9321592" y="2881647"/>
            <a:ext cx="2158867" cy="3272174"/>
            <a:chOff x="1226739" y="2879664"/>
            <a:chExt cx="2158867" cy="3272174"/>
          </a:xfrm>
        </p:grpSpPr>
        <p:sp>
          <p:nvSpPr>
            <p:cNvPr id="21" name="Oval 20">
              <a:extLst>
                <a:ext uri="{FF2B5EF4-FFF2-40B4-BE49-F238E27FC236}">
                  <a16:creationId xmlns:a16="http://schemas.microsoft.com/office/drawing/2014/main" id="{C1BE8B01-35A4-9702-D226-708B2CC3CA82}"/>
                </a:ext>
              </a:extLst>
            </p:cNvPr>
            <p:cNvSpPr/>
            <p:nvPr/>
          </p:nvSpPr>
          <p:spPr>
            <a:xfrm>
              <a:off x="1300175" y="2879664"/>
              <a:ext cx="1282262" cy="1304901"/>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Bridge scene with solid fill">
              <a:extLst>
                <a:ext uri="{FF2B5EF4-FFF2-40B4-BE49-F238E27FC236}">
                  <a16:creationId xmlns:a16="http://schemas.microsoft.com/office/drawing/2014/main" id="{9465FD75-B79A-325E-6BD6-3F828D84D487}"/>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1421292" y="3031055"/>
              <a:ext cx="994236" cy="994236"/>
            </a:xfrm>
            <a:prstGeom prst="rect">
              <a:avLst/>
            </a:prstGeom>
          </p:spPr>
        </p:pic>
        <p:sp>
          <p:nvSpPr>
            <p:cNvPr id="23" name="TextBox 22">
              <a:extLst>
                <a:ext uri="{FF2B5EF4-FFF2-40B4-BE49-F238E27FC236}">
                  <a16:creationId xmlns:a16="http://schemas.microsoft.com/office/drawing/2014/main" id="{23166DC9-2B93-7742-D0FF-2D51F56D6853}"/>
                </a:ext>
              </a:extLst>
            </p:cNvPr>
            <p:cNvSpPr txBox="1"/>
            <p:nvPr/>
          </p:nvSpPr>
          <p:spPr>
            <a:xfrm>
              <a:off x="1226739" y="4335956"/>
              <a:ext cx="2158867" cy="1815882"/>
            </a:xfrm>
            <a:prstGeom prst="rect">
              <a:avLst/>
            </a:prstGeom>
            <a:noFill/>
          </p:spPr>
          <p:txBody>
            <a:bodyPr wrap="square" rtlCol="0">
              <a:spAutoFit/>
            </a:bodyPr>
            <a:lstStyle/>
            <a:p>
              <a:r>
                <a:rPr lang="en-US" sz="2800" dirty="0"/>
                <a:t>Office of Bridge Design &amp; Maintenance</a:t>
              </a:r>
            </a:p>
          </p:txBody>
        </p:sp>
      </p:grpSp>
    </p:spTree>
    <p:extLst>
      <p:ext uri="{BB962C8B-B14F-4D97-AF65-F5344CB8AC3E}">
        <p14:creationId xmlns:p14="http://schemas.microsoft.com/office/powerpoint/2010/main" val="380161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1403797"/>
            <a:ext cx="7910234" cy="5232259"/>
          </a:xfrm>
        </p:spPr>
        <p:txBody>
          <a:bodyPr anchor="ctr">
            <a:normAutofit fontScale="92500" lnSpcReduction="20000"/>
          </a:bodyPr>
          <a:lstStyle/>
          <a:p>
            <a:r>
              <a:rPr lang="en-US" sz="3300" dirty="0">
                <a:solidFill>
                  <a:srgbClr val="0070C0"/>
                </a:solidFill>
              </a:rPr>
              <a:t>What is the STIP?</a:t>
            </a:r>
          </a:p>
          <a:p>
            <a:endParaRPr lang="en-US" sz="3300" dirty="0">
              <a:solidFill>
                <a:srgbClr val="0070C0"/>
              </a:solidFill>
            </a:endParaRPr>
          </a:p>
          <a:p>
            <a:pPr marL="971550" lvl="1" indent="-514350">
              <a:buAutoNum type="alphaUcPeriod"/>
            </a:pPr>
            <a:r>
              <a:rPr lang="en-US" sz="3300" dirty="0">
                <a:solidFill>
                  <a:schemeClr val="tx2"/>
                </a:solidFill>
              </a:rPr>
              <a:t>A 4-year program for all federal funded transportation projects.</a:t>
            </a:r>
          </a:p>
          <a:p>
            <a:pPr marL="457200" lvl="1" indent="0">
              <a:buNone/>
            </a:pPr>
            <a:endParaRPr lang="en-US" sz="3300" dirty="0">
              <a:solidFill>
                <a:schemeClr val="tx2"/>
              </a:solidFill>
            </a:endParaRPr>
          </a:p>
          <a:p>
            <a:pPr marL="971550" lvl="1" indent="-514350">
              <a:buAutoNum type="alphaUcPeriod" startAt="2"/>
            </a:pPr>
            <a:r>
              <a:rPr lang="en-US" sz="3300" dirty="0">
                <a:solidFill>
                  <a:schemeClr val="tx2"/>
                </a:solidFill>
              </a:rPr>
              <a:t>A 10-year program for all federal and state funded projects.</a:t>
            </a:r>
          </a:p>
          <a:p>
            <a:pPr marL="457200" lvl="1" indent="0">
              <a:buNone/>
            </a:pPr>
            <a:endParaRPr lang="en-US" sz="3300" dirty="0">
              <a:solidFill>
                <a:schemeClr val="tx2"/>
              </a:solidFill>
            </a:endParaRPr>
          </a:p>
          <a:p>
            <a:pPr marL="971550" lvl="1" indent="-514350">
              <a:buAutoNum type="alphaUcPeriod" startAt="3"/>
            </a:pPr>
            <a:r>
              <a:rPr lang="en-US" sz="3300" dirty="0">
                <a:solidFill>
                  <a:schemeClr val="tx2"/>
                </a:solidFill>
              </a:rPr>
              <a:t>A 4-year program for federal funded MPO </a:t>
            </a:r>
          </a:p>
          <a:p>
            <a:pPr marL="457200" lvl="1" indent="0">
              <a:buNone/>
            </a:pPr>
            <a:r>
              <a:rPr lang="en-US" sz="3300" dirty="0">
                <a:solidFill>
                  <a:schemeClr val="tx2"/>
                </a:solidFill>
              </a:rPr>
              <a:t>       projects.</a:t>
            </a:r>
          </a:p>
          <a:p>
            <a:pPr marL="457200" lvl="1" indent="0">
              <a:buNone/>
            </a:pPr>
            <a:endParaRPr lang="en-US" sz="3300" dirty="0">
              <a:solidFill>
                <a:schemeClr val="tx2"/>
              </a:solidFill>
            </a:endParaRPr>
          </a:p>
          <a:p>
            <a:pPr marL="971550" lvl="1" indent="-514350">
              <a:buAutoNum type="alphaUcPeriod" startAt="4"/>
            </a:pPr>
            <a:r>
              <a:rPr lang="en-US" sz="3300" dirty="0">
                <a:solidFill>
                  <a:schemeClr val="tx2"/>
                </a:solidFill>
              </a:rPr>
              <a:t>A document that tells GDOT which </a:t>
            </a:r>
          </a:p>
          <a:p>
            <a:pPr marL="457200" lvl="1" indent="0">
              <a:buNone/>
            </a:pPr>
            <a:r>
              <a:rPr lang="en-US" sz="3300" dirty="0">
                <a:solidFill>
                  <a:schemeClr val="tx2"/>
                </a:solidFill>
              </a:rPr>
              <a:t>      projects to pick. </a:t>
            </a: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82FAD544-5117-1DF8-7AB1-55715821ED73}"/>
              </a:ext>
            </a:extLst>
          </p:cNvPr>
          <p:cNvSpPr>
            <a:spLocks noGrp="1"/>
          </p:cNvSpPr>
          <p:nvPr>
            <p:ph type="title"/>
          </p:nvPr>
        </p:nvSpPr>
        <p:spPr>
          <a:xfrm>
            <a:off x="497206" y="97467"/>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Tree>
    <p:extLst>
      <p:ext uri="{BB962C8B-B14F-4D97-AF65-F5344CB8AC3E}">
        <p14:creationId xmlns:p14="http://schemas.microsoft.com/office/powerpoint/2010/main" val="294234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1836532"/>
            <a:ext cx="5822102" cy="4799524"/>
          </a:xfrm>
        </p:spPr>
        <p:txBody>
          <a:bodyPr anchor="ctr">
            <a:normAutofit/>
          </a:bodyPr>
          <a:lstStyle/>
          <a:p>
            <a:r>
              <a:rPr lang="en-US" dirty="0">
                <a:solidFill>
                  <a:srgbClr val="0070C0"/>
                </a:solidFill>
              </a:rPr>
              <a:t>Which is NOT true about the TIP?</a:t>
            </a:r>
          </a:p>
          <a:p>
            <a:endParaRPr lang="en-US" dirty="0">
              <a:solidFill>
                <a:srgbClr val="0070C0"/>
              </a:solidFill>
            </a:endParaRPr>
          </a:p>
          <a:p>
            <a:pPr marL="514350" indent="-514350">
              <a:spcAft>
                <a:spcPts val="1800"/>
              </a:spcAft>
              <a:buAutoNum type="alphaUcPeriod"/>
            </a:pPr>
            <a:r>
              <a:rPr lang="en-US" sz="2800" dirty="0">
                <a:solidFill>
                  <a:schemeClr val="tx2"/>
                </a:solidFill>
              </a:rPr>
              <a:t>TIP stands for Transportation Improvement Plan.</a:t>
            </a:r>
          </a:p>
          <a:p>
            <a:pPr marL="514350" indent="-514350">
              <a:spcAft>
                <a:spcPts val="1800"/>
              </a:spcAft>
              <a:buAutoNum type="alphaUcPeriod"/>
            </a:pPr>
            <a:r>
              <a:rPr lang="en-US" dirty="0">
                <a:solidFill>
                  <a:schemeClr val="tx2"/>
                </a:solidFill>
              </a:rPr>
              <a:t>Each MPO has a TIP.</a:t>
            </a:r>
          </a:p>
          <a:p>
            <a:pPr marL="514350" indent="-514350">
              <a:spcAft>
                <a:spcPts val="1800"/>
              </a:spcAft>
              <a:buAutoNum type="alphaUcPeriod"/>
            </a:pPr>
            <a:r>
              <a:rPr lang="en-US" sz="2800" dirty="0">
                <a:solidFill>
                  <a:schemeClr val="tx2"/>
                </a:solidFill>
              </a:rPr>
              <a:t>The TIP is the same as the STIP.</a:t>
            </a:r>
          </a:p>
          <a:p>
            <a:pPr marL="514350" indent="-514350">
              <a:spcAft>
                <a:spcPts val="1800"/>
              </a:spcAft>
              <a:buAutoNum type="alphaUcPeriod"/>
            </a:pPr>
            <a:r>
              <a:rPr lang="en-US" dirty="0">
                <a:solidFill>
                  <a:schemeClr val="tx2"/>
                </a:solidFill>
              </a:rPr>
              <a:t>The TIP includes federal funded projects. </a:t>
            </a:r>
            <a:endParaRPr lang="en-US" sz="2800" dirty="0">
              <a:solidFill>
                <a:schemeClr val="tx2"/>
              </a:solidFill>
            </a:endParaRPr>
          </a:p>
          <a:p>
            <a:pPr lvl="1"/>
            <a:endParaRPr lang="en-US" sz="18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8" name="TextBox 7">
            <a:extLst>
              <a:ext uri="{FF2B5EF4-FFF2-40B4-BE49-F238E27FC236}">
                <a16:creationId xmlns:a16="http://schemas.microsoft.com/office/drawing/2014/main" id="{CBA8471E-1354-DFED-D32B-ED44ED19CF0B}"/>
              </a:ext>
            </a:extLst>
          </p:cNvPr>
          <p:cNvSpPr txBox="1"/>
          <p:nvPr/>
        </p:nvSpPr>
        <p:spPr>
          <a:xfrm>
            <a:off x="779150" y="6244077"/>
            <a:ext cx="9152586" cy="523220"/>
          </a:xfrm>
          <a:prstGeom prst="rect">
            <a:avLst/>
          </a:prstGeom>
          <a:noFill/>
        </p:spPr>
        <p:txBody>
          <a:bodyPr wrap="square" rtlCol="0">
            <a:spAutoFit/>
          </a:bodyPr>
          <a:lstStyle/>
          <a:p>
            <a:r>
              <a:rPr lang="en-US" sz="2800" dirty="0">
                <a:solidFill>
                  <a:srgbClr val="0070C0"/>
                </a:solidFill>
              </a:rPr>
              <a:t>TIP only includes projects programmed for a particular MPO.</a:t>
            </a:r>
          </a:p>
        </p:txBody>
      </p:sp>
      <p:sp>
        <p:nvSpPr>
          <p:cNvPr id="13" name="Title 1">
            <a:extLst>
              <a:ext uri="{FF2B5EF4-FFF2-40B4-BE49-F238E27FC236}">
                <a16:creationId xmlns:a16="http://schemas.microsoft.com/office/drawing/2014/main" id="{1E2B71FF-26F0-4EFE-88D0-3CB046DC8A2B}"/>
              </a:ext>
            </a:extLst>
          </p:cNvPr>
          <p:cNvSpPr>
            <a:spLocks noGrp="1"/>
          </p:cNvSpPr>
          <p:nvPr>
            <p:ph type="title"/>
          </p:nvPr>
        </p:nvSpPr>
        <p:spPr>
          <a:xfrm>
            <a:off x="190854" y="277112"/>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Tree>
    <p:extLst>
      <p:ext uri="{BB962C8B-B14F-4D97-AF65-F5344CB8AC3E}">
        <p14:creationId xmlns:p14="http://schemas.microsoft.com/office/powerpoint/2010/main" val="188852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80420"/>
            <a:ext cx="5822102" cy="4355636"/>
          </a:xfrm>
        </p:spPr>
        <p:txBody>
          <a:bodyPr anchor="ctr">
            <a:normAutofit/>
          </a:bodyPr>
          <a:lstStyle/>
          <a:p>
            <a:pPr marL="0" indent="0">
              <a:buNone/>
            </a:pPr>
            <a:r>
              <a:rPr lang="en-US" sz="3200" dirty="0">
                <a:solidFill>
                  <a:srgbClr val="0070C0"/>
                </a:solidFill>
              </a:rPr>
              <a:t>True</a:t>
            </a:r>
          </a:p>
          <a:p>
            <a:endParaRPr lang="en-US" sz="3200" dirty="0">
              <a:solidFill>
                <a:srgbClr val="0070C0"/>
              </a:solidFill>
            </a:endParaRPr>
          </a:p>
          <a:p>
            <a:pPr marL="457200" lvl="1" indent="0">
              <a:buNone/>
            </a:pPr>
            <a:r>
              <a:rPr lang="en-US" sz="3200" dirty="0">
                <a:solidFill>
                  <a:schemeClr val="tx2"/>
                </a:solidFill>
              </a:rPr>
              <a:t>CWP includes the STIP plus 6 years for a total of 10 years and must be approved by the GDOT Transportation Board. </a:t>
            </a:r>
          </a:p>
          <a:p>
            <a:pPr marL="0" indent="0">
              <a:buNone/>
            </a:pPr>
            <a:endParaRPr lang="en-US" sz="3200" dirty="0">
              <a:solidFill>
                <a:schemeClr val="tx2"/>
              </a:solidFill>
            </a:endParaRPr>
          </a:p>
          <a:p>
            <a:pPr lvl="1"/>
            <a:endParaRPr lang="en-US" sz="32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8" name="TextBox 7">
            <a:extLst>
              <a:ext uri="{FF2B5EF4-FFF2-40B4-BE49-F238E27FC236}">
                <a16:creationId xmlns:a16="http://schemas.microsoft.com/office/drawing/2014/main" id="{E95E8382-5FEC-D8AD-DDFD-66687068C8DD}"/>
              </a:ext>
            </a:extLst>
          </p:cNvPr>
          <p:cNvSpPr txBox="1"/>
          <p:nvPr/>
        </p:nvSpPr>
        <p:spPr>
          <a:xfrm>
            <a:off x="1638046" y="2414032"/>
            <a:ext cx="1867437" cy="584775"/>
          </a:xfrm>
          <a:prstGeom prst="rect">
            <a:avLst/>
          </a:prstGeom>
          <a:noFill/>
        </p:spPr>
        <p:txBody>
          <a:bodyPr wrap="square" rtlCol="0">
            <a:spAutoFit/>
          </a:bodyPr>
          <a:lstStyle/>
          <a:p>
            <a:r>
              <a:rPr lang="en-US" sz="3200" dirty="0">
                <a:solidFill>
                  <a:srgbClr val="0070C0"/>
                </a:solidFill>
              </a:rPr>
              <a:t>or False</a:t>
            </a:r>
          </a:p>
        </p:txBody>
      </p:sp>
      <p:sp>
        <p:nvSpPr>
          <p:cNvPr id="13" name="Title 1">
            <a:extLst>
              <a:ext uri="{FF2B5EF4-FFF2-40B4-BE49-F238E27FC236}">
                <a16:creationId xmlns:a16="http://schemas.microsoft.com/office/drawing/2014/main" id="{A7338A4B-C536-B06D-61C7-B8FF1B0B166B}"/>
              </a:ext>
            </a:extLst>
          </p:cNvPr>
          <p:cNvSpPr>
            <a:spLocks noGrp="1"/>
          </p:cNvSpPr>
          <p:nvPr>
            <p:ph type="title"/>
          </p:nvPr>
        </p:nvSpPr>
        <p:spPr>
          <a:xfrm>
            <a:off x="190854" y="277112"/>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Tree>
    <p:extLst>
      <p:ext uri="{BB962C8B-B14F-4D97-AF65-F5344CB8AC3E}">
        <p14:creationId xmlns:p14="http://schemas.microsoft.com/office/powerpoint/2010/main" val="1217579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1" y="2280420"/>
            <a:ext cx="5822102" cy="4355636"/>
          </a:xfrm>
        </p:spPr>
        <p:txBody>
          <a:bodyPr anchor="ctr">
            <a:normAutofit/>
          </a:bodyPr>
          <a:lstStyle/>
          <a:p>
            <a:r>
              <a:rPr lang="en-US" dirty="0">
                <a:solidFill>
                  <a:srgbClr val="0070C0"/>
                </a:solidFill>
              </a:rPr>
              <a:t>What is minimum population requirement for an MPO?</a:t>
            </a:r>
          </a:p>
          <a:p>
            <a:pPr marL="0" indent="0">
              <a:buNone/>
            </a:pPr>
            <a:endParaRPr lang="en-US" dirty="0">
              <a:solidFill>
                <a:srgbClr val="0070C0"/>
              </a:solidFill>
            </a:endParaRPr>
          </a:p>
          <a:p>
            <a:pPr marL="971550" lvl="1" indent="-514350">
              <a:spcAft>
                <a:spcPts val="1800"/>
              </a:spcAft>
              <a:buAutoNum type="alphaUcPeriod"/>
            </a:pPr>
            <a:r>
              <a:rPr lang="en-US" sz="2800" dirty="0">
                <a:solidFill>
                  <a:schemeClr val="tx2"/>
                </a:solidFill>
              </a:rPr>
              <a:t>5</a:t>
            </a:r>
          </a:p>
          <a:p>
            <a:pPr marL="971550" lvl="1" indent="-514350">
              <a:spcAft>
                <a:spcPts val="1800"/>
              </a:spcAft>
              <a:buAutoNum type="alphaUcPeriod"/>
            </a:pPr>
            <a:r>
              <a:rPr lang="en-US" sz="2800" dirty="0">
                <a:solidFill>
                  <a:schemeClr val="tx2"/>
                </a:solidFill>
              </a:rPr>
              <a:t>5,000</a:t>
            </a:r>
          </a:p>
          <a:p>
            <a:pPr marL="971550" lvl="1" indent="-514350">
              <a:spcAft>
                <a:spcPts val="1800"/>
              </a:spcAft>
              <a:buAutoNum type="alphaUcPeriod"/>
            </a:pPr>
            <a:r>
              <a:rPr lang="en-US" sz="2800" dirty="0">
                <a:solidFill>
                  <a:schemeClr val="tx2"/>
                </a:solidFill>
              </a:rPr>
              <a:t>50,000</a:t>
            </a:r>
          </a:p>
          <a:p>
            <a:pPr marL="971550" lvl="1" indent="-514350">
              <a:spcAft>
                <a:spcPts val="1800"/>
              </a:spcAft>
              <a:buAutoNum type="alphaUcPeriod"/>
            </a:pPr>
            <a:r>
              <a:rPr lang="en-US" sz="2800" dirty="0">
                <a:solidFill>
                  <a:schemeClr val="tx2"/>
                </a:solidFill>
              </a:rPr>
              <a:t>500,000</a:t>
            </a:r>
          </a:p>
          <a:p>
            <a:pPr marL="0" indent="0">
              <a:buNone/>
            </a:pPr>
            <a:endParaRPr lang="en-US" sz="2800" dirty="0">
              <a:solidFill>
                <a:schemeClr val="tx2"/>
              </a:solidFill>
            </a:endParaRPr>
          </a:p>
          <a:p>
            <a:pPr lvl="1"/>
            <a:endParaRPr lang="en-US" sz="1800" dirty="0">
              <a:solidFill>
                <a:schemeClr val="tx2"/>
              </a:solidFill>
            </a:endParaRP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E0B5E1CA-61AE-F8E1-DD5F-A6B8075D9DF8}"/>
              </a:ext>
            </a:extLst>
          </p:cNvPr>
          <p:cNvSpPr>
            <a:spLocks noGrp="1"/>
          </p:cNvSpPr>
          <p:nvPr>
            <p:ph type="title"/>
          </p:nvPr>
        </p:nvSpPr>
        <p:spPr>
          <a:xfrm>
            <a:off x="190854" y="277112"/>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Tree>
    <p:extLst>
      <p:ext uri="{BB962C8B-B14F-4D97-AF65-F5344CB8AC3E}">
        <p14:creationId xmlns:p14="http://schemas.microsoft.com/office/powerpoint/2010/main" val="3477710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5400" kern="1200" dirty="0">
                <a:solidFill>
                  <a:schemeClr val="tx1"/>
                </a:solidFill>
                <a:latin typeface="+mj-lt"/>
                <a:ea typeface="+mj-ea"/>
                <a:cs typeface="+mj-cs"/>
              </a:rPr>
              <a:t>PM Metric Compliance</a:t>
            </a:r>
          </a:p>
        </p:txBody>
      </p:sp>
      <p:sp>
        <p:nvSpPr>
          <p:cNvPr id="19"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traight Connector 21">
            <a:extLst>
              <a:ext uri="{FF2B5EF4-FFF2-40B4-BE49-F238E27FC236}">
                <a16:creationId xmlns:a16="http://schemas.microsoft.com/office/drawing/2014/main" id="{2398CFCE-8374-5C82-2B3F-FAD4D1E8D644}"/>
              </a:ext>
            </a:extLst>
          </p:cNvPr>
          <p:cNvSpPr/>
          <p:nvPr/>
        </p:nvSpPr>
        <p:spPr>
          <a:xfrm>
            <a:off x="4611441" y="364084"/>
            <a:ext cx="6900512" cy="0"/>
          </a:xfrm>
          <a:prstGeom prst="line">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23" name="Freeform: Shape 22">
            <a:extLst>
              <a:ext uri="{FF2B5EF4-FFF2-40B4-BE49-F238E27FC236}">
                <a16:creationId xmlns:a16="http://schemas.microsoft.com/office/drawing/2014/main" id="{0A0C2203-52FC-1E87-E705-254BFE9D77E0}"/>
              </a:ext>
            </a:extLst>
          </p:cNvPr>
          <p:cNvSpPr/>
          <p:nvPr/>
        </p:nvSpPr>
        <p:spPr>
          <a:xfrm>
            <a:off x="4611441" y="364084"/>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Milestones</a:t>
            </a:r>
          </a:p>
        </p:txBody>
      </p:sp>
      <p:sp>
        <p:nvSpPr>
          <p:cNvPr id="24" name="Straight Connector 23">
            <a:extLst>
              <a:ext uri="{FF2B5EF4-FFF2-40B4-BE49-F238E27FC236}">
                <a16:creationId xmlns:a16="http://schemas.microsoft.com/office/drawing/2014/main" id="{69BC99C4-AF36-CAA1-A426-CE0CAF2F167B}"/>
              </a:ext>
            </a:extLst>
          </p:cNvPr>
          <p:cNvSpPr/>
          <p:nvPr/>
        </p:nvSpPr>
        <p:spPr>
          <a:xfrm>
            <a:off x="4611441" y="917563"/>
            <a:ext cx="6900512" cy="0"/>
          </a:xfrm>
          <a:prstGeom prst="line">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25" name="Freeform: Shape 24">
            <a:extLst>
              <a:ext uri="{FF2B5EF4-FFF2-40B4-BE49-F238E27FC236}">
                <a16:creationId xmlns:a16="http://schemas.microsoft.com/office/drawing/2014/main" id="{47E583EF-52C9-0FD9-68E4-2857A9591E0A}"/>
              </a:ext>
            </a:extLst>
          </p:cNvPr>
          <p:cNvSpPr/>
          <p:nvPr/>
        </p:nvSpPr>
        <p:spPr>
          <a:xfrm>
            <a:off x="4611441" y="917563"/>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TPro PM Notes</a:t>
            </a:r>
          </a:p>
        </p:txBody>
      </p:sp>
      <p:sp>
        <p:nvSpPr>
          <p:cNvPr id="26" name="Straight Connector 25">
            <a:extLst>
              <a:ext uri="{FF2B5EF4-FFF2-40B4-BE49-F238E27FC236}">
                <a16:creationId xmlns:a16="http://schemas.microsoft.com/office/drawing/2014/main" id="{C57D6D8A-DE8B-26A2-A3B6-7B97F515152A}"/>
              </a:ext>
            </a:extLst>
          </p:cNvPr>
          <p:cNvSpPr/>
          <p:nvPr/>
        </p:nvSpPr>
        <p:spPr>
          <a:xfrm>
            <a:off x="4611441" y="1471042"/>
            <a:ext cx="6900512" cy="0"/>
          </a:xfrm>
          <a:prstGeom prst="line">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US"/>
          </a:p>
        </p:txBody>
      </p:sp>
      <p:sp>
        <p:nvSpPr>
          <p:cNvPr id="27" name="Freeform: Shape 26">
            <a:extLst>
              <a:ext uri="{FF2B5EF4-FFF2-40B4-BE49-F238E27FC236}">
                <a16:creationId xmlns:a16="http://schemas.microsoft.com/office/drawing/2014/main" id="{D17E9401-198B-8144-5142-4DA257BC2034}"/>
              </a:ext>
            </a:extLst>
          </p:cNvPr>
          <p:cNvSpPr/>
          <p:nvPr/>
        </p:nvSpPr>
        <p:spPr>
          <a:xfrm>
            <a:off x="4611441" y="1471042"/>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Primavera P6 Updates</a:t>
            </a:r>
          </a:p>
        </p:txBody>
      </p:sp>
      <p:sp>
        <p:nvSpPr>
          <p:cNvPr id="28" name="Straight Connector 27">
            <a:extLst>
              <a:ext uri="{FF2B5EF4-FFF2-40B4-BE49-F238E27FC236}">
                <a16:creationId xmlns:a16="http://schemas.microsoft.com/office/drawing/2014/main" id="{EEE30E7C-AD2B-F91A-39E3-B2A8B9CE73BF}"/>
              </a:ext>
            </a:extLst>
          </p:cNvPr>
          <p:cNvSpPr/>
          <p:nvPr/>
        </p:nvSpPr>
        <p:spPr>
          <a:xfrm>
            <a:off x="4611441" y="2024521"/>
            <a:ext cx="6900512" cy="0"/>
          </a:xfrm>
          <a:prstGeom prst="line">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29" name="Freeform: Shape 28">
            <a:extLst>
              <a:ext uri="{FF2B5EF4-FFF2-40B4-BE49-F238E27FC236}">
                <a16:creationId xmlns:a16="http://schemas.microsoft.com/office/drawing/2014/main" id="{FB4D4C3C-82BC-1509-6754-A7EFC8986E49}"/>
              </a:ext>
            </a:extLst>
          </p:cNvPr>
          <p:cNvSpPr/>
          <p:nvPr/>
        </p:nvSpPr>
        <p:spPr>
          <a:xfrm>
            <a:off x="4611441" y="2024521"/>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Cost Estimates</a:t>
            </a:r>
          </a:p>
        </p:txBody>
      </p:sp>
      <p:sp>
        <p:nvSpPr>
          <p:cNvPr id="30" name="Straight Connector 29">
            <a:extLst>
              <a:ext uri="{FF2B5EF4-FFF2-40B4-BE49-F238E27FC236}">
                <a16:creationId xmlns:a16="http://schemas.microsoft.com/office/drawing/2014/main" id="{20251D2D-BD3F-8922-3290-49134834FD3C}"/>
              </a:ext>
            </a:extLst>
          </p:cNvPr>
          <p:cNvSpPr/>
          <p:nvPr/>
        </p:nvSpPr>
        <p:spPr>
          <a:xfrm>
            <a:off x="4611441" y="2578000"/>
            <a:ext cx="6900512" cy="0"/>
          </a:xfrm>
          <a:prstGeom prst="line">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US"/>
          </a:p>
        </p:txBody>
      </p:sp>
      <p:sp>
        <p:nvSpPr>
          <p:cNvPr id="31" name="Freeform: Shape 30">
            <a:extLst>
              <a:ext uri="{FF2B5EF4-FFF2-40B4-BE49-F238E27FC236}">
                <a16:creationId xmlns:a16="http://schemas.microsoft.com/office/drawing/2014/main" id="{2318A171-46A5-465D-F06E-D70602854E1B}"/>
              </a:ext>
            </a:extLst>
          </p:cNvPr>
          <p:cNvSpPr/>
          <p:nvPr/>
        </p:nvSpPr>
        <p:spPr>
          <a:xfrm>
            <a:off x="4611441" y="2578000"/>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TPro Contacts</a:t>
            </a:r>
          </a:p>
        </p:txBody>
      </p:sp>
      <p:sp>
        <p:nvSpPr>
          <p:cNvPr id="32" name="Straight Connector 31">
            <a:extLst>
              <a:ext uri="{FF2B5EF4-FFF2-40B4-BE49-F238E27FC236}">
                <a16:creationId xmlns:a16="http://schemas.microsoft.com/office/drawing/2014/main" id="{98BB358D-9BD7-6A6D-8485-9C1DBD2864C0}"/>
              </a:ext>
            </a:extLst>
          </p:cNvPr>
          <p:cNvSpPr/>
          <p:nvPr/>
        </p:nvSpPr>
        <p:spPr>
          <a:xfrm>
            <a:off x="4611441" y="3131479"/>
            <a:ext cx="6900512" cy="0"/>
          </a:xfrm>
          <a:prstGeom prst="line">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US"/>
          </a:p>
        </p:txBody>
      </p:sp>
      <p:sp>
        <p:nvSpPr>
          <p:cNvPr id="33" name="Freeform: Shape 32">
            <a:extLst>
              <a:ext uri="{FF2B5EF4-FFF2-40B4-BE49-F238E27FC236}">
                <a16:creationId xmlns:a16="http://schemas.microsoft.com/office/drawing/2014/main" id="{ECC25AE0-6248-DA3C-6F2D-48026B9B7362}"/>
              </a:ext>
            </a:extLst>
          </p:cNvPr>
          <p:cNvSpPr/>
          <p:nvPr/>
        </p:nvSpPr>
        <p:spPr>
          <a:xfrm>
            <a:off x="4611441" y="3131479"/>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Active Schedules</a:t>
            </a:r>
          </a:p>
        </p:txBody>
      </p:sp>
      <p:sp>
        <p:nvSpPr>
          <p:cNvPr id="34" name="Straight Connector 33">
            <a:extLst>
              <a:ext uri="{FF2B5EF4-FFF2-40B4-BE49-F238E27FC236}">
                <a16:creationId xmlns:a16="http://schemas.microsoft.com/office/drawing/2014/main" id="{632343FC-0F2D-2E24-2C61-B7FB6B56AE19}"/>
              </a:ext>
            </a:extLst>
          </p:cNvPr>
          <p:cNvSpPr/>
          <p:nvPr/>
        </p:nvSpPr>
        <p:spPr>
          <a:xfrm>
            <a:off x="4611441" y="3684958"/>
            <a:ext cx="6900512" cy="0"/>
          </a:xfrm>
          <a:prstGeom prst="line">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US"/>
          </a:p>
        </p:txBody>
      </p:sp>
      <p:sp>
        <p:nvSpPr>
          <p:cNvPr id="35" name="Freeform: Shape 34">
            <a:extLst>
              <a:ext uri="{FF2B5EF4-FFF2-40B4-BE49-F238E27FC236}">
                <a16:creationId xmlns:a16="http://schemas.microsoft.com/office/drawing/2014/main" id="{9CD797F1-A7EB-AA72-233F-53779DD9147E}"/>
              </a:ext>
            </a:extLst>
          </p:cNvPr>
          <p:cNvSpPr/>
          <p:nvPr/>
        </p:nvSpPr>
        <p:spPr>
          <a:xfrm>
            <a:off x="4611441" y="3684958"/>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PCRFs</a:t>
            </a:r>
          </a:p>
        </p:txBody>
      </p:sp>
      <p:sp>
        <p:nvSpPr>
          <p:cNvPr id="36" name="Straight Connector 35">
            <a:extLst>
              <a:ext uri="{FF2B5EF4-FFF2-40B4-BE49-F238E27FC236}">
                <a16:creationId xmlns:a16="http://schemas.microsoft.com/office/drawing/2014/main" id="{B9BAD08B-F2F2-78B5-A5A9-C6879DF79F91}"/>
              </a:ext>
            </a:extLst>
          </p:cNvPr>
          <p:cNvSpPr/>
          <p:nvPr/>
        </p:nvSpPr>
        <p:spPr>
          <a:xfrm>
            <a:off x="4611441" y="4238437"/>
            <a:ext cx="6900512" cy="0"/>
          </a:xfrm>
          <a:prstGeom prst="line">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US"/>
          </a:p>
        </p:txBody>
      </p:sp>
      <p:sp>
        <p:nvSpPr>
          <p:cNvPr id="37" name="Freeform: Shape 36">
            <a:extLst>
              <a:ext uri="{FF2B5EF4-FFF2-40B4-BE49-F238E27FC236}">
                <a16:creationId xmlns:a16="http://schemas.microsoft.com/office/drawing/2014/main" id="{3281D14E-6838-4D60-4608-10DCE72553EE}"/>
              </a:ext>
            </a:extLst>
          </p:cNvPr>
          <p:cNvSpPr/>
          <p:nvPr/>
        </p:nvSpPr>
        <p:spPr>
          <a:xfrm>
            <a:off x="4611441" y="4238437"/>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Escalation Memos</a:t>
            </a:r>
          </a:p>
        </p:txBody>
      </p:sp>
      <p:sp>
        <p:nvSpPr>
          <p:cNvPr id="38" name="Straight Connector 37">
            <a:extLst>
              <a:ext uri="{FF2B5EF4-FFF2-40B4-BE49-F238E27FC236}">
                <a16:creationId xmlns:a16="http://schemas.microsoft.com/office/drawing/2014/main" id="{E830F449-B4DF-7163-EFF5-E7ABA498B711}"/>
              </a:ext>
            </a:extLst>
          </p:cNvPr>
          <p:cNvSpPr/>
          <p:nvPr/>
        </p:nvSpPr>
        <p:spPr>
          <a:xfrm>
            <a:off x="4611441" y="4791916"/>
            <a:ext cx="6900512" cy="0"/>
          </a:xfrm>
          <a:prstGeom prst="line">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39" name="Freeform: Shape 38">
            <a:extLst>
              <a:ext uri="{FF2B5EF4-FFF2-40B4-BE49-F238E27FC236}">
                <a16:creationId xmlns:a16="http://schemas.microsoft.com/office/drawing/2014/main" id="{8FEF2083-6861-D413-7FA9-995E2EBF9A39}"/>
              </a:ext>
            </a:extLst>
          </p:cNvPr>
          <p:cNvSpPr/>
          <p:nvPr/>
        </p:nvSpPr>
        <p:spPr>
          <a:xfrm>
            <a:off x="4611441" y="4791916"/>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PSU</a:t>
            </a:r>
          </a:p>
        </p:txBody>
      </p:sp>
      <p:sp>
        <p:nvSpPr>
          <p:cNvPr id="40" name="Straight Connector 39">
            <a:extLst>
              <a:ext uri="{FF2B5EF4-FFF2-40B4-BE49-F238E27FC236}">
                <a16:creationId xmlns:a16="http://schemas.microsoft.com/office/drawing/2014/main" id="{C37CB650-79BE-A465-BE74-F86BCFDB6092}"/>
              </a:ext>
            </a:extLst>
          </p:cNvPr>
          <p:cNvSpPr/>
          <p:nvPr/>
        </p:nvSpPr>
        <p:spPr>
          <a:xfrm>
            <a:off x="4611441" y="5345395"/>
            <a:ext cx="6900512" cy="0"/>
          </a:xfrm>
          <a:prstGeom prst="line">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US"/>
          </a:p>
        </p:txBody>
      </p:sp>
      <p:sp>
        <p:nvSpPr>
          <p:cNvPr id="3" name="Freeform: Shape 2">
            <a:extLst>
              <a:ext uri="{FF2B5EF4-FFF2-40B4-BE49-F238E27FC236}">
                <a16:creationId xmlns:a16="http://schemas.microsoft.com/office/drawing/2014/main" id="{1F7565AE-26C4-0BFA-2AB2-9F4DCB440A3E}"/>
              </a:ext>
            </a:extLst>
          </p:cNvPr>
          <p:cNvSpPr/>
          <p:nvPr/>
        </p:nvSpPr>
        <p:spPr>
          <a:xfrm>
            <a:off x="4611441" y="5866754"/>
            <a:ext cx="6718618"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TPro Design Notes (</a:t>
            </a:r>
            <a:r>
              <a:rPr lang="en-US" sz="2500" i="1" kern="1200" dirty="0"/>
              <a:t>if consultant or local designed</a:t>
            </a:r>
            <a:r>
              <a:rPr lang="en-US" sz="2500" kern="1200" dirty="0"/>
              <a:t>)</a:t>
            </a:r>
          </a:p>
        </p:txBody>
      </p:sp>
      <p:sp>
        <p:nvSpPr>
          <p:cNvPr id="5" name="Straight Connector 4">
            <a:extLst>
              <a:ext uri="{FF2B5EF4-FFF2-40B4-BE49-F238E27FC236}">
                <a16:creationId xmlns:a16="http://schemas.microsoft.com/office/drawing/2014/main" id="{739C79AE-618F-A363-C00A-8D698AF5D0FC}"/>
              </a:ext>
            </a:extLst>
          </p:cNvPr>
          <p:cNvSpPr/>
          <p:nvPr/>
        </p:nvSpPr>
        <p:spPr>
          <a:xfrm>
            <a:off x="4611441" y="5866754"/>
            <a:ext cx="6900512" cy="0"/>
          </a:xfrm>
          <a:prstGeom prst="line">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US"/>
          </a:p>
        </p:txBody>
      </p:sp>
      <p:sp>
        <p:nvSpPr>
          <p:cNvPr id="6" name="Freeform: Shape 5">
            <a:extLst>
              <a:ext uri="{FF2B5EF4-FFF2-40B4-BE49-F238E27FC236}">
                <a16:creationId xmlns:a16="http://schemas.microsoft.com/office/drawing/2014/main" id="{EEB574C8-D457-5E57-CCA7-A10AB8EF4F38}"/>
              </a:ext>
            </a:extLst>
          </p:cNvPr>
          <p:cNvSpPr/>
          <p:nvPr/>
        </p:nvSpPr>
        <p:spPr>
          <a:xfrm>
            <a:off x="4611441" y="5345394"/>
            <a:ext cx="6900512" cy="553478"/>
          </a:xfrm>
          <a:custGeom>
            <a:avLst/>
            <a:gdLst>
              <a:gd name="connsiteX0" fmla="*/ 0 w 6900512"/>
              <a:gd name="connsiteY0" fmla="*/ 0 h 553478"/>
              <a:gd name="connsiteX1" fmla="*/ 6900512 w 6900512"/>
              <a:gd name="connsiteY1" fmla="*/ 0 h 553478"/>
              <a:gd name="connsiteX2" fmla="*/ 6900512 w 6900512"/>
              <a:gd name="connsiteY2" fmla="*/ 553478 h 553478"/>
              <a:gd name="connsiteX3" fmla="*/ 0 w 6900512"/>
              <a:gd name="connsiteY3" fmla="*/ 553478 h 553478"/>
              <a:gd name="connsiteX4" fmla="*/ 0 w 6900512"/>
              <a:gd name="connsiteY4" fmla="*/ 0 h 553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0512" h="553478">
                <a:moveTo>
                  <a:pt x="0" y="0"/>
                </a:moveTo>
                <a:lnTo>
                  <a:pt x="6900512" y="0"/>
                </a:lnTo>
                <a:lnTo>
                  <a:pt x="6900512" y="553478"/>
                </a:lnTo>
                <a:lnTo>
                  <a:pt x="0" y="5534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t>TPro Expanded Description</a:t>
            </a:r>
          </a:p>
        </p:txBody>
      </p:sp>
    </p:spTree>
    <p:extLst>
      <p:ext uri="{BB962C8B-B14F-4D97-AF65-F5344CB8AC3E}">
        <p14:creationId xmlns:p14="http://schemas.microsoft.com/office/powerpoint/2010/main" val="380450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50"/>
                                  </p:stCondLst>
                                  <p:childTnLst>
                                    <p:set>
                                      <p:cBhvr>
                                        <p:cTn id="9" dur="1" fill="hold">
                                          <p:stCondLst>
                                            <p:cond delay="0"/>
                                          </p:stCondLst>
                                        </p:cTn>
                                        <p:tgtEl>
                                          <p:spTgt spid="25"/>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grpId="0" nodeType="afterEffect">
                                  <p:stCondLst>
                                    <p:cond delay="750"/>
                                  </p:stCondLst>
                                  <p:childTnLst>
                                    <p:set>
                                      <p:cBhvr>
                                        <p:cTn id="12" dur="1" fill="hold">
                                          <p:stCondLst>
                                            <p:cond delay="0"/>
                                          </p:stCondLst>
                                        </p:cTn>
                                        <p:tgtEl>
                                          <p:spTgt spid="27"/>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750"/>
                                  </p:stCondLst>
                                  <p:childTnLst>
                                    <p:set>
                                      <p:cBhvr>
                                        <p:cTn id="15" dur="1" fill="hold">
                                          <p:stCondLst>
                                            <p:cond delay="0"/>
                                          </p:stCondLst>
                                        </p:cTn>
                                        <p:tgtEl>
                                          <p:spTgt spid="29"/>
                                        </p:tgtEl>
                                        <p:attrNameLst>
                                          <p:attrName>style.visibility</p:attrName>
                                        </p:attrNameLst>
                                      </p:cBhvr>
                                      <p:to>
                                        <p:strVal val="visible"/>
                                      </p:to>
                                    </p:set>
                                  </p:childTnLst>
                                </p:cTn>
                              </p:par>
                            </p:childTnLst>
                          </p:cTn>
                        </p:par>
                        <p:par>
                          <p:cTn id="16" fill="hold">
                            <p:stCondLst>
                              <p:cond delay="2250"/>
                            </p:stCondLst>
                            <p:childTnLst>
                              <p:par>
                                <p:cTn id="17" presetID="1" presetClass="entr" presetSubtype="0" fill="hold" grpId="0" nodeType="afterEffect">
                                  <p:stCondLst>
                                    <p:cond delay="750"/>
                                  </p:stCondLst>
                                  <p:childTnLst>
                                    <p:set>
                                      <p:cBhvr>
                                        <p:cTn id="18" dur="1" fill="hold">
                                          <p:stCondLst>
                                            <p:cond delay="0"/>
                                          </p:stCondLst>
                                        </p:cTn>
                                        <p:tgtEl>
                                          <p:spTgt spid="31"/>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750"/>
                                  </p:stCondLst>
                                  <p:childTnLst>
                                    <p:set>
                                      <p:cBhvr>
                                        <p:cTn id="21" dur="1" fill="hold">
                                          <p:stCondLst>
                                            <p:cond delay="0"/>
                                          </p:stCondLst>
                                        </p:cTn>
                                        <p:tgtEl>
                                          <p:spTgt spid="33"/>
                                        </p:tgtEl>
                                        <p:attrNameLst>
                                          <p:attrName>style.visibility</p:attrName>
                                        </p:attrNameLst>
                                      </p:cBhvr>
                                      <p:to>
                                        <p:strVal val="visible"/>
                                      </p:to>
                                    </p:set>
                                  </p:childTnLst>
                                </p:cTn>
                              </p:par>
                            </p:childTnLst>
                          </p:cTn>
                        </p:par>
                        <p:par>
                          <p:cTn id="22" fill="hold">
                            <p:stCondLst>
                              <p:cond delay="3750"/>
                            </p:stCondLst>
                            <p:childTnLst>
                              <p:par>
                                <p:cTn id="23" presetID="1" presetClass="entr" presetSubtype="0" fill="hold" grpId="0" nodeType="afterEffect">
                                  <p:stCondLst>
                                    <p:cond delay="750"/>
                                  </p:stCondLst>
                                  <p:childTnLst>
                                    <p:set>
                                      <p:cBhvr>
                                        <p:cTn id="24" dur="1" fill="hold">
                                          <p:stCondLst>
                                            <p:cond delay="0"/>
                                          </p:stCondLst>
                                        </p:cTn>
                                        <p:tgtEl>
                                          <p:spTgt spid="35"/>
                                        </p:tgtEl>
                                        <p:attrNameLst>
                                          <p:attrName>style.visibility</p:attrName>
                                        </p:attrNameLst>
                                      </p:cBhvr>
                                      <p:to>
                                        <p:strVal val="visible"/>
                                      </p:to>
                                    </p:set>
                                  </p:childTnLst>
                                </p:cTn>
                              </p:par>
                            </p:childTnLst>
                          </p:cTn>
                        </p:par>
                        <p:par>
                          <p:cTn id="25" fill="hold">
                            <p:stCondLst>
                              <p:cond delay="4500"/>
                            </p:stCondLst>
                            <p:childTnLst>
                              <p:par>
                                <p:cTn id="26" presetID="1" presetClass="entr" presetSubtype="0" fill="hold" grpId="0" nodeType="afterEffect">
                                  <p:stCondLst>
                                    <p:cond delay="750"/>
                                  </p:stCondLst>
                                  <p:childTnLst>
                                    <p:set>
                                      <p:cBhvr>
                                        <p:cTn id="27" dur="1" fill="hold">
                                          <p:stCondLst>
                                            <p:cond delay="0"/>
                                          </p:stCondLst>
                                        </p:cTn>
                                        <p:tgtEl>
                                          <p:spTgt spid="37"/>
                                        </p:tgtEl>
                                        <p:attrNameLst>
                                          <p:attrName>style.visibility</p:attrName>
                                        </p:attrNameLst>
                                      </p:cBhvr>
                                      <p:to>
                                        <p:strVal val="visible"/>
                                      </p:to>
                                    </p:set>
                                  </p:childTnLst>
                                </p:cTn>
                              </p:par>
                            </p:childTnLst>
                          </p:cTn>
                        </p:par>
                        <p:par>
                          <p:cTn id="28" fill="hold">
                            <p:stCondLst>
                              <p:cond delay="5250"/>
                            </p:stCondLst>
                            <p:childTnLst>
                              <p:par>
                                <p:cTn id="29" presetID="1" presetClass="entr" presetSubtype="0" fill="hold" grpId="0" nodeType="afterEffect">
                                  <p:stCondLst>
                                    <p:cond delay="750"/>
                                  </p:stCondLst>
                                  <p:childTnLst>
                                    <p:set>
                                      <p:cBhvr>
                                        <p:cTn id="30" dur="1" fill="hold">
                                          <p:stCondLst>
                                            <p:cond delay="0"/>
                                          </p:stCondLst>
                                        </p:cTn>
                                        <p:tgtEl>
                                          <p:spTgt spid="39"/>
                                        </p:tgtEl>
                                        <p:attrNameLst>
                                          <p:attrName>style.visibility</p:attrName>
                                        </p:attrNameLst>
                                      </p:cBhvr>
                                      <p:to>
                                        <p:strVal val="visible"/>
                                      </p:to>
                                    </p:set>
                                  </p:childTnLst>
                                </p:cTn>
                              </p:par>
                            </p:childTnLst>
                          </p:cTn>
                        </p:par>
                        <p:par>
                          <p:cTn id="31" fill="hold">
                            <p:stCondLst>
                              <p:cond delay="6000"/>
                            </p:stCondLst>
                            <p:childTnLst>
                              <p:par>
                                <p:cTn id="32" presetID="1" presetClass="entr" presetSubtype="0" fill="hold" grpId="0" nodeType="afterEffect">
                                  <p:stCondLst>
                                    <p:cond delay="750"/>
                                  </p:stCondLst>
                                  <p:childTnLst>
                                    <p:set>
                                      <p:cBhvr>
                                        <p:cTn id="33" dur="1" fill="hold">
                                          <p:stCondLst>
                                            <p:cond delay="0"/>
                                          </p:stCondLst>
                                        </p:cTn>
                                        <p:tgtEl>
                                          <p:spTgt spid="6"/>
                                        </p:tgtEl>
                                        <p:attrNameLst>
                                          <p:attrName>style.visibility</p:attrName>
                                        </p:attrNameLst>
                                      </p:cBhvr>
                                      <p:to>
                                        <p:strVal val="visible"/>
                                      </p:to>
                                    </p:set>
                                  </p:childTnLst>
                                </p:cTn>
                              </p:par>
                            </p:childTnLst>
                          </p:cTn>
                        </p:par>
                        <p:par>
                          <p:cTn id="34" fill="hold">
                            <p:stCondLst>
                              <p:cond delay="6750"/>
                            </p:stCondLst>
                            <p:childTnLst>
                              <p:par>
                                <p:cTn id="35" presetID="1" presetClass="entr" presetSubtype="0" fill="hold" grpId="0" nodeType="afterEffect">
                                  <p:stCondLst>
                                    <p:cond delay="75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1" grpId="0"/>
      <p:bldP spid="33" grpId="0"/>
      <p:bldP spid="35" grpId="0"/>
      <p:bldP spid="37" grpId="0"/>
      <p:bldP spid="39" grpId="0"/>
      <p:bldP spid="3"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1B9C0D-9A9B-A98B-0B3A-318B368D22B9}"/>
              </a:ext>
            </a:extLst>
          </p:cNvPr>
          <p:cNvSpPr>
            <a:spLocks noGrp="1"/>
          </p:cNvSpPr>
          <p:nvPr>
            <p:ph type="title"/>
          </p:nvPr>
        </p:nvSpPr>
        <p:spPr>
          <a:xfrm>
            <a:off x="838200" y="365125"/>
            <a:ext cx="10515600" cy="1325563"/>
          </a:xfrm>
        </p:spPr>
        <p:txBody>
          <a:bodyPr>
            <a:normAutofit/>
          </a:bodyPr>
          <a:lstStyle/>
          <a:p>
            <a:r>
              <a:rPr lang="en-US" sz="5400" dirty="0"/>
              <a:t>3 Pillars of Project Management</a:t>
            </a:r>
          </a:p>
        </p:txBody>
      </p:sp>
      <p:sp>
        <p:nvSpPr>
          <p:cNvPr id="11"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Diagonal Corners Rounded 9">
            <a:extLst>
              <a:ext uri="{FF2B5EF4-FFF2-40B4-BE49-F238E27FC236}">
                <a16:creationId xmlns:a16="http://schemas.microsoft.com/office/drawing/2014/main" id="{DCD3D3D2-E0F6-3D68-A32B-FECAC5BD67F1}"/>
              </a:ext>
            </a:extLst>
          </p:cNvPr>
          <p:cNvSpPr/>
          <p:nvPr/>
        </p:nvSpPr>
        <p:spPr>
          <a:xfrm>
            <a:off x="1517250" y="2605024"/>
            <a:ext cx="1887187" cy="1887187"/>
          </a:xfrm>
          <a:prstGeom prst="round2DiagRect">
            <a:avLst>
              <a:gd name="adj1" fmla="val 29727"/>
              <a:gd name="adj2" fmla="val 0"/>
            </a:avLst>
          </a:prstGeom>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txBody>
          <a:bodyPr/>
          <a:lstStyle/>
          <a:p>
            <a:endParaRPr lang="en-US"/>
          </a:p>
        </p:txBody>
      </p:sp>
      <p:sp>
        <p:nvSpPr>
          <p:cNvPr id="12" name="Rectangle 11" descr="Checkmark">
            <a:extLst>
              <a:ext uri="{FF2B5EF4-FFF2-40B4-BE49-F238E27FC236}">
                <a16:creationId xmlns:a16="http://schemas.microsoft.com/office/drawing/2014/main" id="{73CA049C-3D22-EC16-478D-1E106744A1BB}"/>
              </a:ext>
            </a:extLst>
          </p:cNvPr>
          <p:cNvSpPr/>
          <p:nvPr/>
        </p:nvSpPr>
        <p:spPr>
          <a:xfrm>
            <a:off x="1919437" y="3007212"/>
            <a:ext cx="1082812" cy="108281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3" name="Freeform: Shape 12">
            <a:extLst>
              <a:ext uri="{FF2B5EF4-FFF2-40B4-BE49-F238E27FC236}">
                <a16:creationId xmlns:a16="http://schemas.microsoft.com/office/drawing/2014/main" id="{254498C2-4353-CE57-C093-F9B1828C5424}"/>
              </a:ext>
            </a:extLst>
          </p:cNvPr>
          <p:cNvSpPr/>
          <p:nvPr/>
        </p:nvSpPr>
        <p:spPr>
          <a:xfrm>
            <a:off x="913968" y="5080025"/>
            <a:ext cx="3093750" cy="720000"/>
          </a:xfrm>
          <a:custGeom>
            <a:avLst/>
            <a:gdLst>
              <a:gd name="connsiteX0" fmla="*/ 0 w 3093750"/>
              <a:gd name="connsiteY0" fmla="*/ 0 h 720000"/>
              <a:gd name="connsiteX1" fmla="*/ 3093750 w 3093750"/>
              <a:gd name="connsiteY1" fmla="*/ 0 h 720000"/>
              <a:gd name="connsiteX2" fmla="*/ 3093750 w 3093750"/>
              <a:gd name="connsiteY2" fmla="*/ 720000 h 720000"/>
              <a:gd name="connsiteX3" fmla="*/ 0 w 3093750"/>
              <a:gd name="connsiteY3" fmla="*/ 720000 h 720000"/>
              <a:gd name="connsiteX4" fmla="*/ 0 w 30937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3750" h="720000">
                <a:moveTo>
                  <a:pt x="0" y="0"/>
                </a:moveTo>
                <a:lnTo>
                  <a:pt x="3093750" y="0"/>
                </a:lnTo>
                <a:lnTo>
                  <a:pt x="3093750" y="720000"/>
                </a:lnTo>
                <a:lnTo>
                  <a:pt x="0" y="72000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2">
              <a:hueOff val="0"/>
              <a:satOff val="0"/>
              <a:lumOff val="0"/>
              <a:alphaOff val="0"/>
            </a:schemeClr>
          </a:fontRef>
        </p:style>
        <p:txBody>
          <a:bodyPr spcFirstLastPara="0" vert="horz" wrap="square" lIns="0" tIns="0" rIns="0" bIns="0" numCol="1" spcCol="1270" anchor="t" anchorCtr="0">
            <a:noAutofit/>
          </a:bodyPr>
          <a:lstStyle/>
          <a:p>
            <a:pPr marL="0" lvl="0" indent="0" algn="ctr" defTabSz="1778000">
              <a:lnSpc>
                <a:spcPct val="90000"/>
              </a:lnSpc>
              <a:spcBef>
                <a:spcPct val="0"/>
              </a:spcBef>
              <a:spcAft>
                <a:spcPct val="35000"/>
              </a:spcAft>
              <a:buNone/>
              <a:defRPr cap="all"/>
            </a:pPr>
            <a:r>
              <a:rPr lang="en-US" sz="4000" kern="1200"/>
              <a:t>Scope</a:t>
            </a:r>
          </a:p>
        </p:txBody>
      </p:sp>
      <p:sp>
        <p:nvSpPr>
          <p:cNvPr id="14" name="Rectangle: Diagonal Corners Rounded 13">
            <a:extLst>
              <a:ext uri="{FF2B5EF4-FFF2-40B4-BE49-F238E27FC236}">
                <a16:creationId xmlns:a16="http://schemas.microsoft.com/office/drawing/2014/main" id="{CDCEDA32-AB60-C51F-6A5B-FACAE438C5B7}"/>
              </a:ext>
            </a:extLst>
          </p:cNvPr>
          <p:cNvSpPr/>
          <p:nvPr/>
        </p:nvSpPr>
        <p:spPr>
          <a:xfrm>
            <a:off x="5152406" y="2605024"/>
            <a:ext cx="1887187" cy="1887187"/>
          </a:xfrm>
          <a:prstGeom prst="round2DiagRect">
            <a:avLst>
              <a:gd name="adj1" fmla="val 29727"/>
              <a:gd name="adj2" fmla="val 0"/>
            </a:avLst>
          </a:prstGeom>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txBody>
          <a:bodyPr/>
          <a:lstStyle/>
          <a:p>
            <a:endParaRPr lang="en-US" dirty="0"/>
          </a:p>
        </p:txBody>
      </p:sp>
      <p:sp>
        <p:nvSpPr>
          <p:cNvPr id="15" name="Rectangle 14" descr="List">
            <a:extLst>
              <a:ext uri="{FF2B5EF4-FFF2-40B4-BE49-F238E27FC236}">
                <a16:creationId xmlns:a16="http://schemas.microsoft.com/office/drawing/2014/main" id="{33E6181D-6A5B-0510-4BD4-DDFD004CCC9A}"/>
              </a:ext>
            </a:extLst>
          </p:cNvPr>
          <p:cNvSpPr/>
          <p:nvPr/>
        </p:nvSpPr>
        <p:spPr>
          <a:xfrm>
            <a:off x="5554593" y="3007212"/>
            <a:ext cx="1082812" cy="108281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Shape 15">
            <a:extLst>
              <a:ext uri="{FF2B5EF4-FFF2-40B4-BE49-F238E27FC236}">
                <a16:creationId xmlns:a16="http://schemas.microsoft.com/office/drawing/2014/main" id="{C6425DE7-7E74-C06A-6820-8C2955BC224D}"/>
              </a:ext>
            </a:extLst>
          </p:cNvPr>
          <p:cNvSpPr/>
          <p:nvPr/>
        </p:nvSpPr>
        <p:spPr>
          <a:xfrm>
            <a:off x="4549125" y="5080025"/>
            <a:ext cx="3093750" cy="720000"/>
          </a:xfrm>
          <a:custGeom>
            <a:avLst/>
            <a:gdLst>
              <a:gd name="connsiteX0" fmla="*/ 0 w 3093750"/>
              <a:gd name="connsiteY0" fmla="*/ 0 h 720000"/>
              <a:gd name="connsiteX1" fmla="*/ 3093750 w 3093750"/>
              <a:gd name="connsiteY1" fmla="*/ 0 h 720000"/>
              <a:gd name="connsiteX2" fmla="*/ 3093750 w 3093750"/>
              <a:gd name="connsiteY2" fmla="*/ 720000 h 720000"/>
              <a:gd name="connsiteX3" fmla="*/ 0 w 3093750"/>
              <a:gd name="connsiteY3" fmla="*/ 720000 h 720000"/>
              <a:gd name="connsiteX4" fmla="*/ 0 w 30937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3750" h="720000">
                <a:moveTo>
                  <a:pt x="0" y="0"/>
                </a:moveTo>
                <a:lnTo>
                  <a:pt x="3093750" y="0"/>
                </a:lnTo>
                <a:lnTo>
                  <a:pt x="3093750" y="720000"/>
                </a:lnTo>
                <a:lnTo>
                  <a:pt x="0" y="72000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3">
              <a:hueOff val="0"/>
              <a:satOff val="0"/>
              <a:lumOff val="0"/>
              <a:alphaOff val="0"/>
            </a:schemeClr>
          </a:fontRef>
        </p:style>
        <p:txBody>
          <a:bodyPr spcFirstLastPara="0" vert="horz" wrap="square" lIns="0" tIns="0" rIns="0" bIns="0" numCol="1" spcCol="1270" anchor="t" anchorCtr="0">
            <a:noAutofit/>
          </a:bodyPr>
          <a:lstStyle/>
          <a:p>
            <a:pPr marL="0" lvl="0" indent="0" algn="ctr" defTabSz="1778000">
              <a:lnSpc>
                <a:spcPct val="90000"/>
              </a:lnSpc>
              <a:spcBef>
                <a:spcPct val="0"/>
              </a:spcBef>
              <a:spcAft>
                <a:spcPct val="35000"/>
              </a:spcAft>
              <a:buNone/>
              <a:defRPr cap="all"/>
            </a:pPr>
            <a:r>
              <a:rPr lang="en-US" sz="4000" kern="1200"/>
              <a:t>Schedule </a:t>
            </a:r>
          </a:p>
        </p:txBody>
      </p:sp>
      <p:sp>
        <p:nvSpPr>
          <p:cNvPr id="17" name="Rectangle: Diagonal Corners Rounded 16">
            <a:extLst>
              <a:ext uri="{FF2B5EF4-FFF2-40B4-BE49-F238E27FC236}">
                <a16:creationId xmlns:a16="http://schemas.microsoft.com/office/drawing/2014/main" id="{2658E2A4-3052-3AB6-472B-4763FC7B9E50}"/>
              </a:ext>
            </a:extLst>
          </p:cNvPr>
          <p:cNvSpPr/>
          <p:nvPr/>
        </p:nvSpPr>
        <p:spPr>
          <a:xfrm>
            <a:off x="8787562" y="2605024"/>
            <a:ext cx="1887187" cy="1887187"/>
          </a:xfrm>
          <a:prstGeom prst="round2DiagRect">
            <a:avLst>
              <a:gd name="adj1" fmla="val 29727"/>
              <a:gd name="adj2" fmla="val 0"/>
            </a:avLst>
          </a:prstGeom>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txBody>
          <a:bodyPr/>
          <a:lstStyle/>
          <a:p>
            <a:endParaRPr lang="en-US" dirty="0"/>
          </a:p>
        </p:txBody>
      </p:sp>
      <p:sp>
        <p:nvSpPr>
          <p:cNvPr id="18" name="Rectangle 17" descr="Money">
            <a:extLst>
              <a:ext uri="{FF2B5EF4-FFF2-40B4-BE49-F238E27FC236}">
                <a16:creationId xmlns:a16="http://schemas.microsoft.com/office/drawing/2014/main" id="{6D6820FB-5DFD-06E4-D2BD-2406D07A2A71}"/>
              </a:ext>
            </a:extLst>
          </p:cNvPr>
          <p:cNvSpPr/>
          <p:nvPr/>
        </p:nvSpPr>
        <p:spPr>
          <a:xfrm>
            <a:off x="9189750" y="3007212"/>
            <a:ext cx="1082812" cy="108281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9" name="Freeform: Shape 18">
            <a:extLst>
              <a:ext uri="{FF2B5EF4-FFF2-40B4-BE49-F238E27FC236}">
                <a16:creationId xmlns:a16="http://schemas.microsoft.com/office/drawing/2014/main" id="{59DF0C6D-08A4-0E6F-492C-BAC9AA47BA28}"/>
              </a:ext>
            </a:extLst>
          </p:cNvPr>
          <p:cNvSpPr/>
          <p:nvPr/>
        </p:nvSpPr>
        <p:spPr>
          <a:xfrm>
            <a:off x="8184281" y="5080025"/>
            <a:ext cx="3093750" cy="720000"/>
          </a:xfrm>
          <a:custGeom>
            <a:avLst/>
            <a:gdLst>
              <a:gd name="connsiteX0" fmla="*/ 0 w 3093750"/>
              <a:gd name="connsiteY0" fmla="*/ 0 h 720000"/>
              <a:gd name="connsiteX1" fmla="*/ 3093750 w 3093750"/>
              <a:gd name="connsiteY1" fmla="*/ 0 h 720000"/>
              <a:gd name="connsiteX2" fmla="*/ 3093750 w 3093750"/>
              <a:gd name="connsiteY2" fmla="*/ 720000 h 720000"/>
              <a:gd name="connsiteX3" fmla="*/ 0 w 3093750"/>
              <a:gd name="connsiteY3" fmla="*/ 720000 h 720000"/>
              <a:gd name="connsiteX4" fmla="*/ 0 w 30937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3750" h="720000">
                <a:moveTo>
                  <a:pt x="0" y="0"/>
                </a:moveTo>
                <a:lnTo>
                  <a:pt x="3093750" y="0"/>
                </a:lnTo>
                <a:lnTo>
                  <a:pt x="3093750" y="720000"/>
                </a:lnTo>
                <a:lnTo>
                  <a:pt x="0" y="720000"/>
                </a:lnTo>
                <a:lnTo>
                  <a:pt x="0" y="0"/>
                </a:lnTo>
                <a:close/>
              </a:path>
            </a:pathLst>
          </a:custGeom>
        </p:spPr>
        <p:style>
          <a:lnRef idx="0">
            <a:schemeClr val="accent2">
              <a:alpha val="0"/>
              <a:hueOff val="0"/>
              <a:satOff val="0"/>
              <a:lumOff val="0"/>
              <a:alphaOff val="0"/>
            </a:schemeClr>
          </a:lnRef>
          <a:fillRef idx="0">
            <a:schemeClr val="accent2">
              <a:alpha val="0"/>
              <a:hueOff val="0"/>
              <a:satOff val="0"/>
              <a:lumOff val="0"/>
              <a:alphaOff val="0"/>
            </a:schemeClr>
          </a:fillRef>
          <a:effectRef idx="0">
            <a:schemeClr val="accent2">
              <a:alpha val="0"/>
              <a:hueOff val="0"/>
              <a:satOff val="0"/>
              <a:lumOff val="0"/>
              <a:alphaOff val="0"/>
            </a:schemeClr>
          </a:effectRef>
          <a:fontRef idx="minor">
            <a:schemeClr val="accent4">
              <a:hueOff val="0"/>
              <a:satOff val="0"/>
              <a:lumOff val="0"/>
              <a:alphaOff val="0"/>
            </a:schemeClr>
          </a:fontRef>
        </p:style>
        <p:txBody>
          <a:bodyPr spcFirstLastPara="0" vert="horz" wrap="square" lIns="0" tIns="0" rIns="0" bIns="0" numCol="1" spcCol="1270" anchor="t" anchorCtr="0">
            <a:noAutofit/>
          </a:bodyPr>
          <a:lstStyle/>
          <a:p>
            <a:pPr marL="0" lvl="0" indent="0" algn="ctr" defTabSz="1778000">
              <a:lnSpc>
                <a:spcPct val="90000"/>
              </a:lnSpc>
              <a:spcBef>
                <a:spcPct val="0"/>
              </a:spcBef>
              <a:spcAft>
                <a:spcPct val="35000"/>
              </a:spcAft>
              <a:buNone/>
              <a:defRPr cap="all"/>
            </a:pPr>
            <a:r>
              <a:rPr lang="en-US" sz="4000" kern="1200"/>
              <a:t>Budget</a:t>
            </a:r>
          </a:p>
        </p:txBody>
      </p:sp>
    </p:spTree>
    <p:extLst>
      <p:ext uri="{BB962C8B-B14F-4D97-AF65-F5344CB8AC3E}">
        <p14:creationId xmlns:p14="http://schemas.microsoft.com/office/powerpoint/2010/main" val="401236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200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grpId="0" nodeType="withEffect">
                                  <p:stCondLst>
                                    <p:cond delay="2000"/>
                                  </p:stCondLst>
                                  <p:childTnLst>
                                    <p:set>
                                      <p:cBhvr>
                                        <p:cTn id="15" dur="1" fill="hold">
                                          <p:stCondLst>
                                            <p:cond delay="0"/>
                                          </p:stCondLst>
                                        </p:cTn>
                                        <p:tgtEl>
                                          <p:spTgt spid="14"/>
                                        </p:tgtEl>
                                        <p:attrNameLst>
                                          <p:attrName>style.visibility</p:attrName>
                                        </p:attrNameLst>
                                      </p:cBhvr>
                                      <p:to>
                                        <p:strVal val="visible"/>
                                      </p:to>
                                    </p:set>
                                  </p:childTnLst>
                                </p:cTn>
                              </p:par>
                              <p:par>
                                <p:cTn id="16" presetID="1" presetClass="entr" presetSubtype="0" fill="hold" grpId="0" nodeType="withEffect">
                                  <p:stCondLst>
                                    <p:cond delay="2000"/>
                                  </p:stCondLst>
                                  <p:childTnLst>
                                    <p:set>
                                      <p:cBhvr>
                                        <p:cTn id="17" dur="1" fill="hold">
                                          <p:stCondLst>
                                            <p:cond delay="0"/>
                                          </p:stCondLst>
                                        </p:cTn>
                                        <p:tgtEl>
                                          <p:spTgt spid="16"/>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grpId="0" nodeType="afterEffect">
                                  <p:stCondLst>
                                    <p:cond delay="200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200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200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animBg="1"/>
      <p:bldP spid="15" grpId="0" animBg="1"/>
      <p:bldP spid="16" grpId="0"/>
      <p:bldP spid="17" grpId="0" animBg="1"/>
      <p:bldP spid="18" grpId="0" animBg="1"/>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a:xfrm>
            <a:off x="-539840" y="250030"/>
            <a:ext cx="10515600" cy="1325563"/>
          </a:xfrm>
        </p:spPr>
        <p:txBody>
          <a:bodyPr>
            <a:normAutofit/>
          </a:bodyPr>
          <a:lstStyle/>
          <a:p>
            <a:pPr algn="ctr"/>
            <a:r>
              <a:rPr lang="en-US" dirty="0"/>
              <a:t>Which PM Pillar Does </a:t>
            </a:r>
            <a:r>
              <a:rPr lang="en-US"/>
              <a:t>Each Metric</a:t>
            </a:r>
            <a:br>
              <a:rPr lang="en-US" dirty="0"/>
            </a:br>
            <a:r>
              <a:rPr lang="en-US" dirty="0"/>
              <a:t>Correspond With? </a:t>
            </a:r>
          </a:p>
        </p:txBody>
      </p:sp>
      <p:graphicFrame>
        <p:nvGraphicFramePr>
          <p:cNvPr id="4" name="TextBox 3">
            <a:extLst>
              <a:ext uri="{FF2B5EF4-FFF2-40B4-BE49-F238E27FC236}">
                <a16:creationId xmlns:a16="http://schemas.microsoft.com/office/drawing/2014/main" id="{F6BC7E50-D5C8-63B2-2CC0-2E2F5EA1BD3E}"/>
              </a:ext>
            </a:extLst>
          </p:cNvPr>
          <p:cNvGraphicFramePr>
            <a:graphicFrameLocks noGrp="1"/>
          </p:cNvGraphicFramePr>
          <p:nvPr>
            <p:ph idx="1"/>
            <p:extLst>
              <p:ext uri="{D42A27DB-BD31-4B8C-83A1-F6EECF244321}">
                <p14:modId xmlns:p14="http://schemas.microsoft.com/office/powerpoint/2010/main" val="279350915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laque 2">
            <a:extLst>
              <a:ext uri="{FF2B5EF4-FFF2-40B4-BE49-F238E27FC236}">
                <a16:creationId xmlns:a16="http://schemas.microsoft.com/office/drawing/2014/main" id="{E168D811-E5E9-E3DA-D126-554FBA42D4EC}"/>
              </a:ext>
            </a:extLst>
          </p:cNvPr>
          <p:cNvSpPr/>
          <p:nvPr/>
        </p:nvSpPr>
        <p:spPr>
          <a:xfrm rot="1586548">
            <a:off x="9319970" y="396414"/>
            <a:ext cx="2653825" cy="1603523"/>
          </a:xfrm>
          <a:prstGeom prst="plaqu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HINT: More than one pillar may apply</a:t>
            </a:r>
          </a:p>
        </p:txBody>
      </p:sp>
    </p:spTree>
    <p:extLst>
      <p:ext uri="{BB962C8B-B14F-4D97-AF65-F5344CB8AC3E}">
        <p14:creationId xmlns:p14="http://schemas.microsoft.com/office/powerpoint/2010/main" val="469909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p:txBody>
          <a:bodyPr/>
          <a:lstStyle/>
          <a:p>
            <a:pPr algn="ctr"/>
            <a:r>
              <a:rPr lang="en-US" dirty="0"/>
              <a:t>PM Pillar: </a:t>
            </a:r>
            <a:r>
              <a:rPr lang="en-US" b="1" dirty="0">
                <a:solidFill>
                  <a:srgbClr val="0070C0"/>
                </a:solidFill>
              </a:rPr>
              <a:t>Budget</a:t>
            </a:r>
          </a:p>
        </p:txBody>
      </p:sp>
      <p:grpSp>
        <p:nvGrpSpPr>
          <p:cNvPr id="4" name="Group 3">
            <a:extLst>
              <a:ext uri="{FF2B5EF4-FFF2-40B4-BE49-F238E27FC236}">
                <a16:creationId xmlns:a16="http://schemas.microsoft.com/office/drawing/2014/main" id="{CB113906-0EC2-1E9A-1701-981B4EAAC009}"/>
              </a:ext>
            </a:extLst>
          </p:cNvPr>
          <p:cNvGrpSpPr/>
          <p:nvPr/>
        </p:nvGrpSpPr>
        <p:grpSpPr>
          <a:xfrm>
            <a:off x="-36636" y="2812822"/>
            <a:ext cx="2889450" cy="2376943"/>
            <a:chOff x="1256171" y="2812822"/>
            <a:chExt cx="2889450" cy="2376943"/>
          </a:xfrm>
        </p:grpSpPr>
        <p:sp>
          <p:nvSpPr>
            <p:cNvPr id="8" name="Rectangle 7" descr="User">
              <a:extLst>
                <a:ext uri="{FF2B5EF4-FFF2-40B4-BE49-F238E27FC236}">
                  <a16:creationId xmlns:a16="http://schemas.microsoft.com/office/drawing/2014/main" id="{1D8B2BA7-EEE2-90A6-536F-70A47CEF1AA9}"/>
                </a:ext>
              </a:extLst>
            </p:cNvPr>
            <p:cNvSpPr/>
            <p:nvPr/>
          </p:nvSpPr>
          <p:spPr>
            <a:xfrm>
              <a:off x="2050769" y="2812822"/>
              <a:ext cx="1300252" cy="130025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A8865FFF-D5E1-ED83-0AF7-6A8FE8AB7C8B}"/>
                </a:ext>
              </a:extLst>
            </p:cNvPr>
            <p:cNvSpPr/>
            <p:nvPr/>
          </p:nvSpPr>
          <p:spPr>
            <a:xfrm>
              <a:off x="1256171"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TPro PM </a:t>
              </a:r>
            </a:p>
            <a:p>
              <a:pPr marL="0" lvl="0" indent="0" algn="ctr" defTabSz="1333500">
                <a:lnSpc>
                  <a:spcPct val="100000"/>
                </a:lnSpc>
                <a:spcBef>
                  <a:spcPct val="0"/>
                </a:spcBef>
                <a:spcAft>
                  <a:spcPct val="35000"/>
                </a:spcAft>
                <a:buNone/>
              </a:pPr>
              <a:r>
                <a:rPr lang="en-US" sz="3000" kern="1200" dirty="0"/>
                <a:t>Notes</a:t>
              </a:r>
            </a:p>
          </p:txBody>
        </p:sp>
      </p:grpSp>
      <p:grpSp>
        <p:nvGrpSpPr>
          <p:cNvPr id="7" name="Group 6">
            <a:extLst>
              <a:ext uri="{FF2B5EF4-FFF2-40B4-BE49-F238E27FC236}">
                <a16:creationId xmlns:a16="http://schemas.microsoft.com/office/drawing/2014/main" id="{0E049281-2BAE-DA15-71D9-247A6340F347}"/>
              </a:ext>
            </a:extLst>
          </p:cNvPr>
          <p:cNvGrpSpPr/>
          <p:nvPr/>
        </p:nvGrpSpPr>
        <p:grpSpPr>
          <a:xfrm>
            <a:off x="2894888" y="2812822"/>
            <a:ext cx="2889450" cy="2376943"/>
            <a:chOff x="4651275" y="2812822"/>
            <a:chExt cx="2889450" cy="2376943"/>
          </a:xfrm>
        </p:grpSpPr>
        <p:sp>
          <p:nvSpPr>
            <p:cNvPr id="10" name="Rectangle 9" descr="Coins">
              <a:extLst>
                <a:ext uri="{FF2B5EF4-FFF2-40B4-BE49-F238E27FC236}">
                  <a16:creationId xmlns:a16="http://schemas.microsoft.com/office/drawing/2014/main" id="{E5810836-F64B-6D43-F1F8-0A2F43CD1219}"/>
                </a:ext>
              </a:extLst>
            </p:cNvPr>
            <p:cNvSpPr/>
            <p:nvPr/>
          </p:nvSpPr>
          <p:spPr>
            <a:xfrm>
              <a:off x="5445873" y="2812822"/>
              <a:ext cx="1300252" cy="130025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B7A99467-9B3D-63CF-9A8C-408FC10A52F0}"/>
                </a:ext>
              </a:extLst>
            </p:cNvPr>
            <p:cNvSpPr/>
            <p:nvPr/>
          </p:nvSpPr>
          <p:spPr>
            <a:xfrm>
              <a:off x="4651275"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Cost </a:t>
              </a:r>
            </a:p>
            <a:p>
              <a:pPr marL="0" lvl="0" indent="0" algn="ctr" defTabSz="1333500">
                <a:lnSpc>
                  <a:spcPct val="100000"/>
                </a:lnSpc>
                <a:spcBef>
                  <a:spcPct val="0"/>
                </a:spcBef>
                <a:spcAft>
                  <a:spcPct val="35000"/>
                </a:spcAft>
                <a:buNone/>
              </a:pPr>
              <a:r>
                <a:rPr lang="en-US" sz="3000" kern="1200" dirty="0"/>
                <a:t>Estimates</a:t>
              </a:r>
            </a:p>
          </p:txBody>
        </p:sp>
      </p:grpSp>
      <p:grpSp>
        <p:nvGrpSpPr>
          <p:cNvPr id="14" name="Group 13">
            <a:extLst>
              <a:ext uri="{FF2B5EF4-FFF2-40B4-BE49-F238E27FC236}">
                <a16:creationId xmlns:a16="http://schemas.microsoft.com/office/drawing/2014/main" id="{CB6A1BAA-E9B1-513E-1B37-E2D00F19C492}"/>
              </a:ext>
            </a:extLst>
          </p:cNvPr>
          <p:cNvGrpSpPr/>
          <p:nvPr/>
        </p:nvGrpSpPr>
        <p:grpSpPr>
          <a:xfrm>
            <a:off x="5826412" y="2792292"/>
            <a:ext cx="2889450" cy="2376943"/>
            <a:chOff x="8046378" y="2812822"/>
            <a:chExt cx="2889450" cy="2376943"/>
          </a:xfrm>
        </p:grpSpPr>
        <p:sp>
          <p:nvSpPr>
            <p:cNvPr id="12" name="Rectangle 11" descr="Envelope">
              <a:extLst>
                <a:ext uri="{FF2B5EF4-FFF2-40B4-BE49-F238E27FC236}">
                  <a16:creationId xmlns:a16="http://schemas.microsoft.com/office/drawing/2014/main" id="{C356E3AE-2E4C-324D-9721-5735D7F42555}"/>
                </a:ext>
              </a:extLst>
            </p:cNvPr>
            <p:cNvSpPr/>
            <p:nvPr/>
          </p:nvSpPr>
          <p:spPr>
            <a:xfrm>
              <a:off x="8840977" y="2812822"/>
              <a:ext cx="1300252" cy="130025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
          <p:nvSpPr>
            <p:cNvPr id="13" name="Freeform: Shape 12">
              <a:extLst>
                <a:ext uri="{FF2B5EF4-FFF2-40B4-BE49-F238E27FC236}">
                  <a16:creationId xmlns:a16="http://schemas.microsoft.com/office/drawing/2014/main" id="{0937BFF5-46FB-2FC2-4032-C31FB2F22BAE}"/>
                </a:ext>
              </a:extLst>
            </p:cNvPr>
            <p:cNvSpPr/>
            <p:nvPr/>
          </p:nvSpPr>
          <p:spPr>
            <a:xfrm>
              <a:off x="8046378"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Escalation </a:t>
              </a:r>
            </a:p>
            <a:p>
              <a:pPr marL="0" lvl="0" indent="0" algn="ctr" defTabSz="1333500">
                <a:lnSpc>
                  <a:spcPct val="100000"/>
                </a:lnSpc>
                <a:spcBef>
                  <a:spcPct val="0"/>
                </a:spcBef>
                <a:spcAft>
                  <a:spcPct val="35000"/>
                </a:spcAft>
                <a:buNone/>
              </a:pPr>
              <a:r>
                <a:rPr lang="en-US" sz="3000" kern="1200" dirty="0"/>
                <a:t>Memos</a:t>
              </a:r>
            </a:p>
          </p:txBody>
        </p:sp>
      </p:grpSp>
      <p:grpSp>
        <p:nvGrpSpPr>
          <p:cNvPr id="20" name="Group 19">
            <a:extLst>
              <a:ext uri="{FF2B5EF4-FFF2-40B4-BE49-F238E27FC236}">
                <a16:creationId xmlns:a16="http://schemas.microsoft.com/office/drawing/2014/main" id="{5E6B7DE4-EA3C-3436-EA11-72E1BE0330BA}"/>
              </a:ext>
            </a:extLst>
          </p:cNvPr>
          <p:cNvGrpSpPr/>
          <p:nvPr/>
        </p:nvGrpSpPr>
        <p:grpSpPr>
          <a:xfrm>
            <a:off x="9021506" y="2830460"/>
            <a:ext cx="2889450" cy="2338775"/>
            <a:chOff x="9021506" y="2830460"/>
            <a:chExt cx="2889450" cy="2338775"/>
          </a:xfrm>
        </p:grpSpPr>
        <p:sp>
          <p:nvSpPr>
            <p:cNvPr id="17" name="Freeform: Shape 16">
              <a:extLst>
                <a:ext uri="{FF2B5EF4-FFF2-40B4-BE49-F238E27FC236}">
                  <a16:creationId xmlns:a16="http://schemas.microsoft.com/office/drawing/2014/main" id="{E188FCD1-5CA0-0207-946E-09E5170BC5B1}"/>
                </a:ext>
              </a:extLst>
            </p:cNvPr>
            <p:cNvSpPr/>
            <p:nvPr/>
          </p:nvSpPr>
          <p:spPr>
            <a:xfrm>
              <a:off x="9021506" y="444923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Project Status</a:t>
              </a:r>
            </a:p>
            <a:p>
              <a:pPr marL="0" lvl="0" indent="0" algn="ctr" defTabSz="1333500">
                <a:lnSpc>
                  <a:spcPct val="100000"/>
                </a:lnSpc>
                <a:spcBef>
                  <a:spcPct val="0"/>
                </a:spcBef>
                <a:spcAft>
                  <a:spcPct val="35000"/>
                </a:spcAft>
                <a:buNone/>
              </a:pPr>
              <a:r>
                <a:rPr lang="en-US" sz="3000" kern="1200" dirty="0"/>
                <a:t> Update (PSU)</a:t>
              </a:r>
            </a:p>
          </p:txBody>
        </p:sp>
        <p:pic>
          <p:nvPicPr>
            <p:cNvPr id="19" name="Graphic 18" descr="List with solid fill">
              <a:extLst>
                <a:ext uri="{FF2B5EF4-FFF2-40B4-BE49-F238E27FC236}">
                  <a16:creationId xmlns:a16="http://schemas.microsoft.com/office/drawing/2014/main" id="{39E4CEA8-5EBD-D142-E346-6D7926282AC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67691" y="2830460"/>
              <a:ext cx="1197080" cy="1197080"/>
            </a:xfrm>
            <a:prstGeom prst="rect">
              <a:avLst/>
            </a:prstGeom>
          </p:spPr>
        </p:pic>
      </p:grpSp>
    </p:spTree>
    <p:extLst>
      <p:ext uri="{BB962C8B-B14F-4D97-AF65-F5344CB8AC3E}">
        <p14:creationId xmlns:p14="http://schemas.microsoft.com/office/powerpoint/2010/main" val="186978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a:xfrm>
            <a:off x="838200" y="398667"/>
            <a:ext cx="10515600" cy="1325563"/>
          </a:xfrm>
        </p:spPr>
        <p:txBody>
          <a:bodyPr/>
          <a:lstStyle/>
          <a:p>
            <a:pPr algn="ctr"/>
            <a:r>
              <a:rPr lang="en-US" dirty="0"/>
              <a:t>PM Pillar: </a:t>
            </a:r>
            <a:r>
              <a:rPr lang="en-US" b="1" dirty="0">
                <a:solidFill>
                  <a:srgbClr val="0070C0"/>
                </a:solidFill>
              </a:rPr>
              <a:t>Schedule</a:t>
            </a:r>
          </a:p>
        </p:txBody>
      </p:sp>
      <p:sp>
        <p:nvSpPr>
          <p:cNvPr id="8" name="Freeform: Shape 7">
            <a:extLst>
              <a:ext uri="{FF2B5EF4-FFF2-40B4-BE49-F238E27FC236}">
                <a16:creationId xmlns:a16="http://schemas.microsoft.com/office/drawing/2014/main" id="{EA0A0473-CE39-6A67-FE90-BB0B8BF63DEE}"/>
              </a:ext>
            </a:extLst>
          </p:cNvPr>
          <p:cNvSpPr/>
          <p:nvPr/>
        </p:nvSpPr>
        <p:spPr>
          <a:xfrm>
            <a:off x="4357738" y="1556364"/>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dirty="0"/>
              <a:t>Milestones</a:t>
            </a:r>
          </a:p>
        </p:txBody>
      </p:sp>
      <p:sp>
        <p:nvSpPr>
          <p:cNvPr id="9" name="Freeform: Shape 8">
            <a:extLst>
              <a:ext uri="{FF2B5EF4-FFF2-40B4-BE49-F238E27FC236}">
                <a16:creationId xmlns:a16="http://schemas.microsoft.com/office/drawing/2014/main" id="{96198F40-D780-8CE7-19A3-5D8F3E31E56D}"/>
              </a:ext>
            </a:extLst>
          </p:cNvPr>
          <p:cNvSpPr/>
          <p:nvPr/>
        </p:nvSpPr>
        <p:spPr>
          <a:xfrm>
            <a:off x="4357738" y="2286987"/>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a:t>TPro PM Notes</a:t>
            </a:r>
          </a:p>
        </p:txBody>
      </p:sp>
      <p:sp>
        <p:nvSpPr>
          <p:cNvPr id="10" name="Freeform: Shape 9">
            <a:extLst>
              <a:ext uri="{FF2B5EF4-FFF2-40B4-BE49-F238E27FC236}">
                <a16:creationId xmlns:a16="http://schemas.microsoft.com/office/drawing/2014/main" id="{E159D97A-3ACB-C100-239A-4E7190FF6B57}"/>
              </a:ext>
            </a:extLst>
          </p:cNvPr>
          <p:cNvSpPr/>
          <p:nvPr/>
        </p:nvSpPr>
        <p:spPr>
          <a:xfrm>
            <a:off x="4357738" y="3017610"/>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dirty="0"/>
              <a:t>Primavera P6 Updates</a:t>
            </a:r>
          </a:p>
        </p:txBody>
      </p:sp>
      <p:sp>
        <p:nvSpPr>
          <p:cNvPr id="11" name="Freeform: Shape 10">
            <a:extLst>
              <a:ext uri="{FF2B5EF4-FFF2-40B4-BE49-F238E27FC236}">
                <a16:creationId xmlns:a16="http://schemas.microsoft.com/office/drawing/2014/main" id="{2A473DEC-4B0E-2170-4F3E-81E702BDDA92}"/>
              </a:ext>
            </a:extLst>
          </p:cNvPr>
          <p:cNvSpPr/>
          <p:nvPr/>
        </p:nvSpPr>
        <p:spPr>
          <a:xfrm>
            <a:off x="4357738" y="3748233"/>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a:t>Active Schedules</a:t>
            </a:r>
          </a:p>
        </p:txBody>
      </p:sp>
      <p:sp>
        <p:nvSpPr>
          <p:cNvPr id="12" name="Freeform: Shape 11">
            <a:extLst>
              <a:ext uri="{FF2B5EF4-FFF2-40B4-BE49-F238E27FC236}">
                <a16:creationId xmlns:a16="http://schemas.microsoft.com/office/drawing/2014/main" id="{3E7D509A-8054-8F1A-5462-4A89E191272B}"/>
              </a:ext>
            </a:extLst>
          </p:cNvPr>
          <p:cNvSpPr/>
          <p:nvPr/>
        </p:nvSpPr>
        <p:spPr>
          <a:xfrm>
            <a:off x="4357738" y="4478857"/>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a:t>PCRFs</a:t>
            </a:r>
          </a:p>
        </p:txBody>
      </p:sp>
      <p:sp>
        <p:nvSpPr>
          <p:cNvPr id="13" name="Freeform: Shape 12">
            <a:extLst>
              <a:ext uri="{FF2B5EF4-FFF2-40B4-BE49-F238E27FC236}">
                <a16:creationId xmlns:a16="http://schemas.microsoft.com/office/drawing/2014/main" id="{7FC76660-8339-C414-EFDF-860551F67356}"/>
              </a:ext>
            </a:extLst>
          </p:cNvPr>
          <p:cNvSpPr/>
          <p:nvPr/>
        </p:nvSpPr>
        <p:spPr>
          <a:xfrm>
            <a:off x="4357738" y="5209480"/>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kern="1200"/>
              <a:t>Escalation Memos</a:t>
            </a:r>
          </a:p>
        </p:txBody>
      </p:sp>
      <p:sp>
        <p:nvSpPr>
          <p:cNvPr id="4" name="Freeform: Shape 3">
            <a:extLst>
              <a:ext uri="{FF2B5EF4-FFF2-40B4-BE49-F238E27FC236}">
                <a16:creationId xmlns:a16="http://schemas.microsoft.com/office/drawing/2014/main" id="{627247BC-C40B-31EC-2B07-2572416D2179}"/>
              </a:ext>
            </a:extLst>
          </p:cNvPr>
          <p:cNvSpPr/>
          <p:nvPr/>
        </p:nvSpPr>
        <p:spPr>
          <a:xfrm>
            <a:off x="4357738" y="6007901"/>
            <a:ext cx="3785616" cy="695831"/>
          </a:xfrm>
          <a:custGeom>
            <a:avLst/>
            <a:gdLst>
              <a:gd name="connsiteX0" fmla="*/ 0 w 3785616"/>
              <a:gd name="connsiteY0" fmla="*/ 115974 h 695831"/>
              <a:gd name="connsiteX1" fmla="*/ 115974 w 3785616"/>
              <a:gd name="connsiteY1" fmla="*/ 0 h 695831"/>
              <a:gd name="connsiteX2" fmla="*/ 3669642 w 3785616"/>
              <a:gd name="connsiteY2" fmla="*/ 0 h 695831"/>
              <a:gd name="connsiteX3" fmla="*/ 3785616 w 3785616"/>
              <a:gd name="connsiteY3" fmla="*/ 115974 h 695831"/>
              <a:gd name="connsiteX4" fmla="*/ 3785616 w 3785616"/>
              <a:gd name="connsiteY4" fmla="*/ 579857 h 695831"/>
              <a:gd name="connsiteX5" fmla="*/ 3669642 w 3785616"/>
              <a:gd name="connsiteY5" fmla="*/ 695831 h 695831"/>
              <a:gd name="connsiteX6" fmla="*/ 115974 w 3785616"/>
              <a:gd name="connsiteY6" fmla="*/ 695831 h 695831"/>
              <a:gd name="connsiteX7" fmla="*/ 0 w 3785616"/>
              <a:gd name="connsiteY7" fmla="*/ 579857 h 695831"/>
              <a:gd name="connsiteX8" fmla="*/ 0 w 3785616"/>
              <a:gd name="connsiteY8" fmla="*/ 115974 h 69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616" h="695831">
                <a:moveTo>
                  <a:pt x="0" y="115974"/>
                </a:moveTo>
                <a:cubicBezTo>
                  <a:pt x="0" y="51923"/>
                  <a:pt x="51923" y="0"/>
                  <a:pt x="115974" y="0"/>
                </a:cubicBezTo>
                <a:lnTo>
                  <a:pt x="3669642" y="0"/>
                </a:lnTo>
                <a:cubicBezTo>
                  <a:pt x="3733693" y="0"/>
                  <a:pt x="3785616" y="51923"/>
                  <a:pt x="3785616" y="115974"/>
                </a:cubicBezTo>
                <a:lnTo>
                  <a:pt x="3785616" y="579857"/>
                </a:lnTo>
                <a:cubicBezTo>
                  <a:pt x="3785616" y="643908"/>
                  <a:pt x="3733693" y="695831"/>
                  <a:pt x="3669642" y="695831"/>
                </a:cubicBezTo>
                <a:lnTo>
                  <a:pt x="115974" y="695831"/>
                </a:lnTo>
                <a:cubicBezTo>
                  <a:pt x="51923" y="695831"/>
                  <a:pt x="0" y="643908"/>
                  <a:pt x="0" y="579857"/>
                </a:cubicBezTo>
                <a:lnTo>
                  <a:pt x="0" y="115974"/>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8268" tIns="91118" rIns="148268" bIns="91118" numCol="1" spcCol="1270" anchor="ctr" anchorCtr="0">
            <a:noAutofit/>
          </a:bodyPr>
          <a:lstStyle/>
          <a:p>
            <a:pPr marL="0" lvl="0" indent="0" algn="ctr" defTabSz="1333500">
              <a:lnSpc>
                <a:spcPct val="90000"/>
              </a:lnSpc>
              <a:spcBef>
                <a:spcPct val="0"/>
              </a:spcBef>
              <a:spcAft>
                <a:spcPct val="35000"/>
              </a:spcAft>
              <a:buNone/>
            </a:pPr>
            <a:r>
              <a:rPr lang="en-US" sz="3000" dirty="0"/>
              <a:t>PSU</a:t>
            </a:r>
            <a:endParaRPr lang="en-US" sz="3000" kern="1200" dirty="0"/>
          </a:p>
        </p:txBody>
      </p:sp>
    </p:spTree>
    <p:extLst>
      <p:ext uri="{BB962C8B-B14F-4D97-AF65-F5344CB8AC3E}">
        <p14:creationId xmlns:p14="http://schemas.microsoft.com/office/powerpoint/2010/main" val="346411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p:txBody>
          <a:bodyPr/>
          <a:lstStyle/>
          <a:p>
            <a:pPr algn="ctr"/>
            <a:r>
              <a:rPr lang="en-US" dirty="0"/>
              <a:t>PM Pillar: </a:t>
            </a:r>
            <a:r>
              <a:rPr lang="en-US" b="1" dirty="0">
                <a:solidFill>
                  <a:srgbClr val="0070C0"/>
                </a:solidFill>
              </a:rPr>
              <a:t>Scope</a:t>
            </a:r>
          </a:p>
        </p:txBody>
      </p:sp>
      <p:grpSp>
        <p:nvGrpSpPr>
          <p:cNvPr id="4" name="Group 3">
            <a:extLst>
              <a:ext uri="{FF2B5EF4-FFF2-40B4-BE49-F238E27FC236}">
                <a16:creationId xmlns:a16="http://schemas.microsoft.com/office/drawing/2014/main" id="{DAC1DFA5-73D1-1230-8561-8CAFF6E9D024}"/>
              </a:ext>
            </a:extLst>
          </p:cNvPr>
          <p:cNvGrpSpPr/>
          <p:nvPr/>
        </p:nvGrpSpPr>
        <p:grpSpPr>
          <a:xfrm>
            <a:off x="64272" y="2924602"/>
            <a:ext cx="2889450" cy="2376943"/>
            <a:chOff x="1256171" y="2812822"/>
            <a:chExt cx="2889450" cy="2376943"/>
          </a:xfrm>
        </p:grpSpPr>
        <p:sp>
          <p:nvSpPr>
            <p:cNvPr id="8" name="Rectangle 7" descr="User">
              <a:extLst>
                <a:ext uri="{FF2B5EF4-FFF2-40B4-BE49-F238E27FC236}">
                  <a16:creationId xmlns:a16="http://schemas.microsoft.com/office/drawing/2014/main" id="{1A9E138C-F526-331C-4630-52436140811D}"/>
                </a:ext>
              </a:extLst>
            </p:cNvPr>
            <p:cNvSpPr/>
            <p:nvPr/>
          </p:nvSpPr>
          <p:spPr>
            <a:xfrm>
              <a:off x="2050769" y="2812822"/>
              <a:ext cx="1300252" cy="130025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83203778-BDF0-9D57-193B-B7647779C778}"/>
                </a:ext>
              </a:extLst>
            </p:cNvPr>
            <p:cNvSpPr/>
            <p:nvPr/>
          </p:nvSpPr>
          <p:spPr>
            <a:xfrm>
              <a:off x="1256171"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3000" kern="1200" dirty="0"/>
                <a:t>TPro PM </a:t>
              </a:r>
            </a:p>
            <a:p>
              <a:pPr marL="0" lvl="0" indent="0" algn="ctr" defTabSz="1022350">
                <a:lnSpc>
                  <a:spcPct val="100000"/>
                </a:lnSpc>
                <a:spcBef>
                  <a:spcPct val="0"/>
                </a:spcBef>
                <a:spcAft>
                  <a:spcPct val="35000"/>
                </a:spcAft>
                <a:buNone/>
              </a:pPr>
              <a:r>
                <a:rPr lang="en-US" sz="3000" kern="1200" dirty="0"/>
                <a:t>Notes</a:t>
              </a:r>
            </a:p>
          </p:txBody>
        </p:sp>
      </p:grpSp>
      <p:grpSp>
        <p:nvGrpSpPr>
          <p:cNvPr id="7" name="Group 6">
            <a:extLst>
              <a:ext uri="{FF2B5EF4-FFF2-40B4-BE49-F238E27FC236}">
                <a16:creationId xmlns:a16="http://schemas.microsoft.com/office/drawing/2014/main" id="{11FE0244-96A6-7C8C-C06B-3EA3D3990866}"/>
              </a:ext>
            </a:extLst>
          </p:cNvPr>
          <p:cNvGrpSpPr/>
          <p:nvPr/>
        </p:nvGrpSpPr>
        <p:grpSpPr>
          <a:xfrm>
            <a:off x="2919233" y="2924602"/>
            <a:ext cx="2889450" cy="2376943"/>
            <a:chOff x="4651275" y="2812822"/>
            <a:chExt cx="2889450" cy="2376943"/>
          </a:xfrm>
        </p:grpSpPr>
        <p:sp>
          <p:nvSpPr>
            <p:cNvPr id="10" name="Rectangle 9" descr="Envelope">
              <a:extLst>
                <a:ext uri="{FF2B5EF4-FFF2-40B4-BE49-F238E27FC236}">
                  <a16:creationId xmlns:a16="http://schemas.microsoft.com/office/drawing/2014/main" id="{D451FA96-48B3-1226-799C-418319EC01E8}"/>
                </a:ext>
              </a:extLst>
            </p:cNvPr>
            <p:cNvSpPr/>
            <p:nvPr/>
          </p:nvSpPr>
          <p:spPr>
            <a:xfrm>
              <a:off x="5445873" y="2812822"/>
              <a:ext cx="1300252" cy="1300252"/>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A72F4EE3-45DB-623C-9194-CCF4E5B5B59E}"/>
                </a:ext>
              </a:extLst>
            </p:cNvPr>
            <p:cNvSpPr/>
            <p:nvPr/>
          </p:nvSpPr>
          <p:spPr>
            <a:xfrm>
              <a:off x="4651275"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3000" kern="1200" dirty="0"/>
                <a:t>Escalation </a:t>
              </a:r>
            </a:p>
            <a:p>
              <a:pPr marL="0" lvl="0" indent="0" algn="ctr" defTabSz="1022350">
                <a:lnSpc>
                  <a:spcPct val="100000"/>
                </a:lnSpc>
                <a:spcBef>
                  <a:spcPct val="0"/>
                </a:spcBef>
                <a:spcAft>
                  <a:spcPct val="35000"/>
                </a:spcAft>
                <a:buNone/>
              </a:pPr>
              <a:r>
                <a:rPr lang="en-US" sz="3000" kern="1200" dirty="0"/>
                <a:t>Memos</a:t>
              </a:r>
            </a:p>
          </p:txBody>
        </p:sp>
      </p:grpSp>
      <p:grpSp>
        <p:nvGrpSpPr>
          <p:cNvPr id="14" name="Group 13">
            <a:extLst>
              <a:ext uri="{FF2B5EF4-FFF2-40B4-BE49-F238E27FC236}">
                <a16:creationId xmlns:a16="http://schemas.microsoft.com/office/drawing/2014/main" id="{2BCC4A76-DCD4-A70F-68A4-4416FAA2074F}"/>
              </a:ext>
            </a:extLst>
          </p:cNvPr>
          <p:cNvGrpSpPr/>
          <p:nvPr/>
        </p:nvGrpSpPr>
        <p:grpSpPr>
          <a:xfrm>
            <a:off x="6096000" y="2924602"/>
            <a:ext cx="2889450" cy="2376943"/>
            <a:chOff x="8046378" y="2812822"/>
            <a:chExt cx="2889450" cy="2376943"/>
          </a:xfrm>
        </p:grpSpPr>
        <p:sp>
          <p:nvSpPr>
            <p:cNvPr id="12" name="Rectangle 11" descr="Checkmark">
              <a:extLst>
                <a:ext uri="{FF2B5EF4-FFF2-40B4-BE49-F238E27FC236}">
                  <a16:creationId xmlns:a16="http://schemas.microsoft.com/office/drawing/2014/main" id="{1F36D8BC-91A6-FBFC-FF65-9C7990C7F14C}"/>
                </a:ext>
              </a:extLst>
            </p:cNvPr>
            <p:cNvSpPr/>
            <p:nvPr/>
          </p:nvSpPr>
          <p:spPr>
            <a:xfrm>
              <a:off x="8840977" y="2812822"/>
              <a:ext cx="1300252" cy="130025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
          <p:nvSpPr>
            <p:cNvPr id="13" name="Freeform: Shape 12">
              <a:extLst>
                <a:ext uri="{FF2B5EF4-FFF2-40B4-BE49-F238E27FC236}">
                  <a16:creationId xmlns:a16="http://schemas.microsoft.com/office/drawing/2014/main" id="{2C26E1BF-D2F0-D7B0-C14F-1CAB89495A99}"/>
                </a:ext>
              </a:extLst>
            </p:cNvPr>
            <p:cNvSpPr/>
            <p:nvPr/>
          </p:nvSpPr>
          <p:spPr>
            <a:xfrm>
              <a:off x="8046378"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3000" kern="1200" dirty="0"/>
                <a:t>TPro Expanded</a:t>
              </a:r>
            </a:p>
            <a:p>
              <a:pPr marL="0" lvl="0" indent="0" algn="ctr" defTabSz="1022350">
                <a:lnSpc>
                  <a:spcPct val="100000"/>
                </a:lnSpc>
                <a:spcBef>
                  <a:spcPct val="0"/>
                </a:spcBef>
                <a:spcAft>
                  <a:spcPct val="35000"/>
                </a:spcAft>
                <a:buNone/>
              </a:pPr>
              <a:r>
                <a:rPr lang="en-US" sz="3000" kern="1200" dirty="0"/>
                <a:t> Description</a:t>
              </a:r>
            </a:p>
          </p:txBody>
        </p:sp>
      </p:grpSp>
      <p:grpSp>
        <p:nvGrpSpPr>
          <p:cNvPr id="15" name="Group 14">
            <a:extLst>
              <a:ext uri="{FF2B5EF4-FFF2-40B4-BE49-F238E27FC236}">
                <a16:creationId xmlns:a16="http://schemas.microsoft.com/office/drawing/2014/main" id="{08EA2E6F-D36B-9E4A-636F-9D60A35CDDD4}"/>
              </a:ext>
            </a:extLst>
          </p:cNvPr>
          <p:cNvGrpSpPr/>
          <p:nvPr/>
        </p:nvGrpSpPr>
        <p:grpSpPr>
          <a:xfrm>
            <a:off x="9302550" y="2962770"/>
            <a:ext cx="2889450" cy="2338775"/>
            <a:chOff x="9021506" y="2830460"/>
            <a:chExt cx="2889450" cy="2338775"/>
          </a:xfrm>
        </p:grpSpPr>
        <p:sp>
          <p:nvSpPr>
            <p:cNvPr id="16" name="Freeform: Shape 15">
              <a:extLst>
                <a:ext uri="{FF2B5EF4-FFF2-40B4-BE49-F238E27FC236}">
                  <a16:creationId xmlns:a16="http://schemas.microsoft.com/office/drawing/2014/main" id="{7431EAF9-9B2E-7C01-A852-77ABF3FC8F84}"/>
                </a:ext>
              </a:extLst>
            </p:cNvPr>
            <p:cNvSpPr/>
            <p:nvPr/>
          </p:nvSpPr>
          <p:spPr>
            <a:xfrm>
              <a:off x="9021506" y="444923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Project Status</a:t>
              </a:r>
            </a:p>
            <a:p>
              <a:pPr marL="0" lvl="0" indent="0" algn="ctr" defTabSz="1333500">
                <a:lnSpc>
                  <a:spcPct val="100000"/>
                </a:lnSpc>
                <a:spcBef>
                  <a:spcPct val="0"/>
                </a:spcBef>
                <a:spcAft>
                  <a:spcPct val="35000"/>
                </a:spcAft>
                <a:buNone/>
              </a:pPr>
              <a:r>
                <a:rPr lang="en-US" sz="3000" kern="1200" dirty="0"/>
                <a:t> Update (PSU)</a:t>
              </a:r>
            </a:p>
          </p:txBody>
        </p:sp>
        <p:pic>
          <p:nvPicPr>
            <p:cNvPr id="17" name="Graphic 16" descr="List with solid fill">
              <a:extLst>
                <a:ext uri="{FF2B5EF4-FFF2-40B4-BE49-F238E27FC236}">
                  <a16:creationId xmlns:a16="http://schemas.microsoft.com/office/drawing/2014/main" id="{980F5F5B-7C99-79E0-E854-E6135CCC8DF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67691" y="2830460"/>
              <a:ext cx="1197080" cy="1197080"/>
            </a:xfrm>
            <a:prstGeom prst="rect">
              <a:avLst/>
            </a:prstGeom>
          </p:spPr>
        </p:pic>
      </p:grpSp>
    </p:spTree>
    <p:extLst>
      <p:ext uri="{BB962C8B-B14F-4D97-AF65-F5344CB8AC3E}">
        <p14:creationId xmlns:p14="http://schemas.microsoft.com/office/powerpoint/2010/main" val="379349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Plan Development Process (PDP) Phases</a:t>
            </a:r>
          </a:p>
        </p:txBody>
      </p:sp>
      <p:sp>
        <p:nvSpPr>
          <p:cNvPr id="4" name="Freeform: Shape 3">
            <a:extLst>
              <a:ext uri="{FF2B5EF4-FFF2-40B4-BE49-F238E27FC236}">
                <a16:creationId xmlns:a16="http://schemas.microsoft.com/office/drawing/2014/main" id="{9B62A5A6-63F6-4DE2-A2DA-122C122C2F04}"/>
              </a:ext>
            </a:extLst>
          </p:cNvPr>
          <p:cNvSpPr/>
          <p:nvPr/>
        </p:nvSpPr>
        <p:spPr>
          <a:xfrm>
            <a:off x="838200" y="1825625"/>
            <a:ext cx="10515600" cy="791505"/>
          </a:xfrm>
          <a:custGeom>
            <a:avLst/>
            <a:gdLst>
              <a:gd name="connsiteX0" fmla="*/ 0 w 10515600"/>
              <a:gd name="connsiteY0" fmla="*/ 131920 h 791505"/>
              <a:gd name="connsiteX1" fmla="*/ 131920 w 10515600"/>
              <a:gd name="connsiteY1" fmla="*/ 0 h 791505"/>
              <a:gd name="connsiteX2" fmla="*/ 10383680 w 10515600"/>
              <a:gd name="connsiteY2" fmla="*/ 0 h 791505"/>
              <a:gd name="connsiteX3" fmla="*/ 10515600 w 10515600"/>
              <a:gd name="connsiteY3" fmla="*/ 131920 h 791505"/>
              <a:gd name="connsiteX4" fmla="*/ 10515600 w 10515600"/>
              <a:gd name="connsiteY4" fmla="*/ 659585 h 791505"/>
              <a:gd name="connsiteX5" fmla="*/ 10383680 w 10515600"/>
              <a:gd name="connsiteY5" fmla="*/ 791505 h 791505"/>
              <a:gd name="connsiteX6" fmla="*/ 131920 w 10515600"/>
              <a:gd name="connsiteY6" fmla="*/ 791505 h 791505"/>
              <a:gd name="connsiteX7" fmla="*/ 0 w 10515600"/>
              <a:gd name="connsiteY7" fmla="*/ 659585 h 791505"/>
              <a:gd name="connsiteX8" fmla="*/ 0 w 10515600"/>
              <a:gd name="connsiteY8" fmla="*/ 131920 h 7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5600" h="791505">
                <a:moveTo>
                  <a:pt x="0" y="131920"/>
                </a:moveTo>
                <a:cubicBezTo>
                  <a:pt x="0" y="59063"/>
                  <a:pt x="59063" y="0"/>
                  <a:pt x="131920" y="0"/>
                </a:cubicBezTo>
                <a:lnTo>
                  <a:pt x="10383680" y="0"/>
                </a:lnTo>
                <a:cubicBezTo>
                  <a:pt x="10456537" y="0"/>
                  <a:pt x="10515600" y="59063"/>
                  <a:pt x="10515600" y="131920"/>
                </a:cubicBezTo>
                <a:lnTo>
                  <a:pt x="10515600" y="659585"/>
                </a:lnTo>
                <a:cubicBezTo>
                  <a:pt x="10515600" y="732442"/>
                  <a:pt x="10456537" y="791505"/>
                  <a:pt x="10383680" y="791505"/>
                </a:cubicBezTo>
                <a:lnTo>
                  <a:pt x="131920" y="791505"/>
                </a:lnTo>
                <a:cubicBezTo>
                  <a:pt x="59063" y="791505"/>
                  <a:pt x="0" y="732442"/>
                  <a:pt x="0" y="659585"/>
                </a:cubicBezTo>
                <a:lnTo>
                  <a:pt x="0" y="131920"/>
                </a:lnTo>
                <a:close/>
              </a:path>
            </a:pathLst>
          </a:custGeom>
          <a:solidFill>
            <a:schemeClr val="accent1">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368" tIns="164368" rIns="164368" bIns="164368"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tx1"/>
                </a:solidFill>
              </a:rPr>
              <a:t>PTIP</a:t>
            </a:r>
          </a:p>
        </p:txBody>
      </p:sp>
      <p:sp>
        <p:nvSpPr>
          <p:cNvPr id="5" name="Freeform: Shape 4">
            <a:extLst>
              <a:ext uri="{FF2B5EF4-FFF2-40B4-BE49-F238E27FC236}">
                <a16:creationId xmlns:a16="http://schemas.microsoft.com/office/drawing/2014/main" id="{FBA1D76A-103F-DCE7-B798-9F2C5346DB49}"/>
              </a:ext>
            </a:extLst>
          </p:cNvPr>
          <p:cNvSpPr/>
          <p:nvPr/>
        </p:nvSpPr>
        <p:spPr>
          <a:xfrm>
            <a:off x="838200" y="2718996"/>
            <a:ext cx="10515600" cy="791505"/>
          </a:xfrm>
          <a:custGeom>
            <a:avLst/>
            <a:gdLst>
              <a:gd name="connsiteX0" fmla="*/ 0 w 10515600"/>
              <a:gd name="connsiteY0" fmla="*/ 131920 h 791505"/>
              <a:gd name="connsiteX1" fmla="*/ 131920 w 10515600"/>
              <a:gd name="connsiteY1" fmla="*/ 0 h 791505"/>
              <a:gd name="connsiteX2" fmla="*/ 10383680 w 10515600"/>
              <a:gd name="connsiteY2" fmla="*/ 0 h 791505"/>
              <a:gd name="connsiteX3" fmla="*/ 10515600 w 10515600"/>
              <a:gd name="connsiteY3" fmla="*/ 131920 h 791505"/>
              <a:gd name="connsiteX4" fmla="*/ 10515600 w 10515600"/>
              <a:gd name="connsiteY4" fmla="*/ 659585 h 791505"/>
              <a:gd name="connsiteX5" fmla="*/ 10383680 w 10515600"/>
              <a:gd name="connsiteY5" fmla="*/ 791505 h 791505"/>
              <a:gd name="connsiteX6" fmla="*/ 131920 w 10515600"/>
              <a:gd name="connsiteY6" fmla="*/ 791505 h 791505"/>
              <a:gd name="connsiteX7" fmla="*/ 0 w 10515600"/>
              <a:gd name="connsiteY7" fmla="*/ 659585 h 791505"/>
              <a:gd name="connsiteX8" fmla="*/ 0 w 10515600"/>
              <a:gd name="connsiteY8" fmla="*/ 131920 h 7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5600" h="791505">
                <a:moveTo>
                  <a:pt x="0" y="131920"/>
                </a:moveTo>
                <a:cubicBezTo>
                  <a:pt x="0" y="59063"/>
                  <a:pt x="59063" y="0"/>
                  <a:pt x="131920" y="0"/>
                </a:cubicBezTo>
                <a:lnTo>
                  <a:pt x="10383680" y="0"/>
                </a:lnTo>
                <a:cubicBezTo>
                  <a:pt x="10456537" y="0"/>
                  <a:pt x="10515600" y="59063"/>
                  <a:pt x="10515600" y="131920"/>
                </a:cubicBezTo>
                <a:lnTo>
                  <a:pt x="10515600" y="659585"/>
                </a:lnTo>
                <a:cubicBezTo>
                  <a:pt x="10515600" y="732442"/>
                  <a:pt x="10456537" y="791505"/>
                  <a:pt x="10383680" y="791505"/>
                </a:cubicBezTo>
                <a:lnTo>
                  <a:pt x="131920" y="791505"/>
                </a:lnTo>
                <a:cubicBezTo>
                  <a:pt x="59063" y="791505"/>
                  <a:pt x="0" y="732442"/>
                  <a:pt x="0" y="659585"/>
                </a:cubicBezTo>
                <a:lnTo>
                  <a:pt x="0" y="131920"/>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368" tIns="164368" rIns="164368" bIns="164368" numCol="1" spcCol="1270" anchor="ctr" anchorCtr="0">
            <a:noAutofit/>
          </a:bodyPr>
          <a:lstStyle/>
          <a:p>
            <a:pPr marL="0" lvl="0" indent="0" algn="l" defTabSz="1466850">
              <a:lnSpc>
                <a:spcPct val="90000"/>
              </a:lnSpc>
              <a:spcBef>
                <a:spcPct val="0"/>
              </a:spcBef>
              <a:spcAft>
                <a:spcPct val="35000"/>
              </a:spcAft>
              <a:buNone/>
            </a:pPr>
            <a:r>
              <a:rPr lang="en-US" sz="3300" kern="1200" dirty="0">
                <a:solidFill>
                  <a:schemeClr val="tx1"/>
                </a:solidFill>
              </a:rPr>
              <a:t>Concept</a:t>
            </a:r>
          </a:p>
        </p:txBody>
      </p:sp>
      <p:sp>
        <p:nvSpPr>
          <p:cNvPr id="9" name="Freeform: Shape 8">
            <a:extLst>
              <a:ext uri="{FF2B5EF4-FFF2-40B4-BE49-F238E27FC236}">
                <a16:creationId xmlns:a16="http://schemas.microsoft.com/office/drawing/2014/main" id="{A7D73101-3B71-6EC6-BC45-E2CD05CBE884}"/>
              </a:ext>
            </a:extLst>
          </p:cNvPr>
          <p:cNvSpPr/>
          <p:nvPr/>
        </p:nvSpPr>
        <p:spPr>
          <a:xfrm>
            <a:off x="838200" y="3605541"/>
            <a:ext cx="10515600" cy="791505"/>
          </a:xfrm>
          <a:custGeom>
            <a:avLst/>
            <a:gdLst>
              <a:gd name="connsiteX0" fmla="*/ 0 w 10515600"/>
              <a:gd name="connsiteY0" fmla="*/ 131920 h 791505"/>
              <a:gd name="connsiteX1" fmla="*/ 131920 w 10515600"/>
              <a:gd name="connsiteY1" fmla="*/ 0 h 791505"/>
              <a:gd name="connsiteX2" fmla="*/ 10383680 w 10515600"/>
              <a:gd name="connsiteY2" fmla="*/ 0 h 791505"/>
              <a:gd name="connsiteX3" fmla="*/ 10515600 w 10515600"/>
              <a:gd name="connsiteY3" fmla="*/ 131920 h 791505"/>
              <a:gd name="connsiteX4" fmla="*/ 10515600 w 10515600"/>
              <a:gd name="connsiteY4" fmla="*/ 659585 h 791505"/>
              <a:gd name="connsiteX5" fmla="*/ 10383680 w 10515600"/>
              <a:gd name="connsiteY5" fmla="*/ 791505 h 791505"/>
              <a:gd name="connsiteX6" fmla="*/ 131920 w 10515600"/>
              <a:gd name="connsiteY6" fmla="*/ 791505 h 791505"/>
              <a:gd name="connsiteX7" fmla="*/ 0 w 10515600"/>
              <a:gd name="connsiteY7" fmla="*/ 659585 h 791505"/>
              <a:gd name="connsiteX8" fmla="*/ 0 w 10515600"/>
              <a:gd name="connsiteY8" fmla="*/ 131920 h 7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5600" h="791505">
                <a:moveTo>
                  <a:pt x="0" y="131920"/>
                </a:moveTo>
                <a:cubicBezTo>
                  <a:pt x="0" y="59063"/>
                  <a:pt x="59063" y="0"/>
                  <a:pt x="131920" y="0"/>
                </a:cubicBezTo>
                <a:lnTo>
                  <a:pt x="10383680" y="0"/>
                </a:lnTo>
                <a:cubicBezTo>
                  <a:pt x="10456537" y="0"/>
                  <a:pt x="10515600" y="59063"/>
                  <a:pt x="10515600" y="131920"/>
                </a:cubicBezTo>
                <a:lnTo>
                  <a:pt x="10515600" y="659585"/>
                </a:lnTo>
                <a:cubicBezTo>
                  <a:pt x="10515600" y="732442"/>
                  <a:pt x="10456537" y="791505"/>
                  <a:pt x="10383680" y="791505"/>
                </a:cubicBezTo>
                <a:lnTo>
                  <a:pt x="131920" y="791505"/>
                </a:lnTo>
                <a:cubicBezTo>
                  <a:pt x="59063" y="791505"/>
                  <a:pt x="0" y="732442"/>
                  <a:pt x="0" y="659585"/>
                </a:cubicBezTo>
                <a:lnTo>
                  <a:pt x="0" y="13192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368" tIns="164368" rIns="164368" bIns="164368" numCol="1" spcCol="1270" anchor="ctr" anchorCtr="0">
            <a:noAutofit/>
          </a:bodyPr>
          <a:lstStyle/>
          <a:p>
            <a:pPr marL="0" lvl="0" indent="0" algn="l" defTabSz="1466850">
              <a:lnSpc>
                <a:spcPct val="90000"/>
              </a:lnSpc>
              <a:spcBef>
                <a:spcPct val="0"/>
              </a:spcBef>
              <a:spcAft>
                <a:spcPct val="35000"/>
              </a:spcAft>
              <a:buNone/>
            </a:pPr>
            <a:r>
              <a:rPr lang="en-US" sz="3300" kern="1200" dirty="0"/>
              <a:t>Preliminary Design</a:t>
            </a:r>
          </a:p>
        </p:txBody>
      </p:sp>
      <p:sp>
        <p:nvSpPr>
          <p:cNvPr id="10" name="Freeform: Shape 9">
            <a:extLst>
              <a:ext uri="{FF2B5EF4-FFF2-40B4-BE49-F238E27FC236}">
                <a16:creationId xmlns:a16="http://schemas.microsoft.com/office/drawing/2014/main" id="{B99796AB-4EB9-57CA-BADB-D006FABED56F}"/>
              </a:ext>
            </a:extLst>
          </p:cNvPr>
          <p:cNvSpPr/>
          <p:nvPr/>
        </p:nvSpPr>
        <p:spPr>
          <a:xfrm>
            <a:off x="838200" y="4492086"/>
            <a:ext cx="10515600" cy="791505"/>
          </a:xfrm>
          <a:custGeom>
            <a:avLst/>
            <a:gdLst>
              <a:gd name="connsiteX0" fmla="*/ 0 w 10515600"/>
              <a:gd name="connsiteY0" fmla="*/ 131920 h 791505"/>
              <a:gd name="connsiteX1" fmla="*/ 131920 w 10515600"/>
              <a:gd name="connsiteY1" fmla="*/ 0 h 791505"/>
              <a:gd name="connsiteX2" fmla="*/ 10383680 w 10515600"/>
              <a:gd name="connsiteY2" fmla="*/ 0 h 791505"/>
              <a:gd name="connsiteX3" fmla="*/ 10515600 w 10515600"/>
              <a:gd name="connsiteY3" fmla="*/ 131920 h 791505"/>
              <a:gd name="connsiteX4" fmla="*/ 10515600 w 10515600"/>
              <a:gd name="connsiteY4" fmla="*/ 659585 h 791505"/>
              <a:gd name="connsiteX5" fmla="*/ 10383680 w 10515600"/>
              <a:gd name="connsiteY5" fmla="*/ 791505 h 791505"/>
              <a:gd name="connsiteX6" fmla="*/ 131920 w 10515600"/>
              <a:gd name="connsiteY6" fmla="*/ 791505 h 791505"/>
              <a:gd name="connsiteX7" fmla="*/ 0 w 10515600"/>
              <a:gd name="connsiteY7" fmla="*/ 659585 h 791505"/>
              <a:gd name="connsiteX8" fmla="*/ 0 w 10515600"/>
              <a:gd name="connsiteY8" fmla="*/ 131920 h 7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5600" h="791505">
                <a:moveTo>
                  <a:pt x="0" y="131920"/>
                </a:moveTo>
                <a:cubicBezTo>
                  <a:pt x="0" y="59063"/>
                  <a:pt x="59063" y="0"/>
                  <a:pt x="131920" y="0"/>
                </a:cubicBezTo>
                <a:lnTo>
                  <a:pt x="10383680" y="0"/>
                </a:lnTo>
                <a:cubicBezTo>
                  <a:pt x="10456537" y="0"/>
                  <a:pt x="10515600" y="59063"/>
                  <a:pt x="10515600" y="131920"/>
                </a:cubicBezTo>
                <a:lnTo>
                  <a:pt x="10515600" y="659585"/>
                </a:lnTo>
                <a:cubicBezTo>
                  <a:pt x="10515600" y="732442"/>
                  <a:pt x="10456537" y="791505"/>
                  <a:pt x="10383680" y="791505"/>
                </a:cubicBezTo>
                <a:lnTo>
                  <a:pt x="131920" y="791505"/>
                </a:lnTo>
                <a:cubicBezTo>
                  <a:pt x="59063" y="791505"/>
                  <a:pt x="0" y="732442"/>
                  <a:pt x="0" y="659585"/>
                </a:cubicBezTo>
                <a:lnTo>
                  <a:pt x="0" y="131920"/>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368" tIns="164368" rIns="164368" bIns="164368" numCol="1" spcCol="1270" anchor="ctr" anchorCtr="0">
            <a:noAutofit/>
          </a:bodyPr>
          <a:lstStyle/>
          <a:p>
            <a:pPr marL="0" lvl="0" indent="0" algn="l" defTabSz="1466850">
              <a:lnSpc>
                <a:spcPct val="90000"/>
              </a:lnSpc>
              <a:spcBef>
                <a:spcPct val="0"/>
              </a:spcBef>
              <a:spcAft>
                <a:spcPct val="35000"/>
              </a:spcAft>
              <a:buNone/>
            </a:pPr>
            <a:r>
              <a:rPr lang="en-US" sz="3300" kern="1200" dirty="0"/>
              <a:t>Final Design</a:t>
            </a:r>
          </a:p>
        </p:txBody>
      </p:sp>
      <p:sp>
        <p:nvSpPr>
          <p:cNvPr id="12" name="Freeform: Shape 11">
            <a:extLst>
              <a:ext uri="{FF2B5EF4-FFF2-40B4-BE49-F238E27FC236}">
                <a16:creationId xmlns:a16="http://schemas.microsoft.com/office/drawing/2014/main" id="{414097FB-3DC8-9B36-6F37-7AE74886E105}"/>
              </a:ext>
            </a:extLst>
          </p:cNvPr>
          <p:cNvSpPr/>
          <p:nvPr/>
        </p:nvSpPr>
        <p:spPr>
          <a:xfrm>
            <a:off x="838200" y="5378631"/>
            <a:ext cx="10515600" cy="791505"/>
          </a:xfrm>
          <a:custGeom>
            <a:avLst/>
            <a:gdLst>
              <a:gd name="connsiteX0" fmla="*/ 0 w 10515600"/>
              <a:gd name="connsiteY0" fmla="*/ 131920 h 791505"/>
              <a:gd name="connsiteX1" fmla="*/ 131920 w 10515600"/>
              <a:gd name="connsiteY1" fmla="*/ 0 h 791505"/>
              <a:gd name="connsiteX2" fmla="*/ 10383680 w 10515600"/>
              <a:gd name="connsiteY2" fmla="*/ 0 h 791505"/>
              <a:gd name="connsiteX3" fmla="*/ 10515600 w 10515600"/>
              <a:gd name="connsiteY3" fmla="*/ 131920 h 791505"/>
              <a:gd name="connsiteX4" fmla="*/ 10515600 w 10515600"/>
              <a:gd name="connsiteY4" fmla="*/ 659585 h 791505"/>
              <a:gd name="connsiteX5" fmla="*/ 10383680 w 10515600"/>
              <a:gd name="connsiteY5" fmla="*/ 791505 h 791505"/>
              <a:gd name="connsiteX6" fmla="*/ 131920 w 10515600"/>
              <a:gd name="connsiteY6" fmla="*/ 791505 h 791505"/>
              <a:gd name="connsiteX7" fmla="*/ 0 w 10515600"/>
              <a:gd name="connsiteY7" fmla="*/ 659585 h 791505"/>
              <a:gd name="connsiteX8" fmla="*/ 0 w 10515600"/>
              <a:gd name="connsiteY8" fmla="*/ 131920 h 7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5600" h="791505">
                <a:moveTo>
                  <a:pt x="0" y="131920"/>
                </a:moveTo>
                <a:cubicBezTo>
                  <a:pt x="0" y="59063"/>
                  <a:pt x="59063" y="0"/>
                  <a:pt x="131920" y="0"/>
                </a:cubicBezTo>
                <a:lnTo>
                  <a:pt x="10383680" y="0"/>
                </a:lnTo>
                <a:cubicBezTo>
                  <a:pt x="10456537" y="0"/>
                  <a:pt x="10515600" y="59063"/>
                  <a:pt x="10515600" y="131920"/>
                </a:cubicBezTo>
                <a:lnTo>
                  <a:pt x="10515600" y="659585"/>
                </a:lnTo>
                <a:cubicBezTo>
                  <a:pt x="10515600" y="732442"/>
                  <a:pt x="10456537" y="791505"/>
                  <a:pt x="10383680" y="791505"/>
                </a:cubicBezTo>
                <a:lnTo>
                  <a:pt x="131920" y="791505"/>
                </a:lnTo>
                <a:cubicBezTo>
                  <a:pt x="59063" y="791505"/>
                  <a:pt x="0" y="732442"/>
                  <a:pt x="0" y="659585"/>
                </a:cubicBezTo>
                <a:lnTo>
                  <a:pt x="0" y="131920"/>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4368" tIns="164368" rIns="164368" bIns="164368" numCol="1" spcCol="1270" anchor="ctr" anchorCtr="0">
            <a:noAutofit/>
          </a:bodyPr>
          <a:lstStyle/>
          <a:p>
            <a:pPr marL="0" lvl="0" indent="0" algn="l" defTabSz="1466850">
              <a:lnSpc>
                <a:spcPct val="90000"/>
              </a:lnSpc>
              <a:spcBef>
                <a:spcPct val="0"/>
              </a:spcBef>
              <a:spcAft>
                <a:spcPct val="35000"/>
              </a:spcAft>
              <a:buNone/>
            </a:pPr>
            <a:r>
              <a:rPr lang="en-US" sz="3300" kern="1200"/>
              <a:t>Let</a:t>
            </a:r>
          </a:p>
        </p:txBody>
      </p:sp>
    </p:spTree>
    <p:extLst>
      <p:ext uri="{BB962C8B-B14F-4D97-AF65-F5344CB8AC3E}">
        <p14:creationId xmlns:p14="http://schemas.microsoft.com/office/powerpoint/2010/main" val="313905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0"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p:txBody>
          <a:bodyPr/>
          <a:lstStyle/>
          <a:p>
            <a:pPr algn="ctr"/>
            <a:r>
              <a:rPr lang="en-US" dirty="0"/>
              <a:t>Which Metrics Have Expirations? </a:t>
            </a:r>
          </a:p>
        </p:txBody>
      </p:sp>
      <p:graphicFrame>
        <p:nvGraphicFramePr>
          <p:cNvPr id="4" name="TextBox 3">
            <a:extLst>
              <a:ext uri="{FF2B5EF4-FFF2-40B4-BE49-F238E27FC236}">
                <a16:creationId xmlns:a16="http://schemas.microsoft.com/office/drawing/2014/main" id="{F6BC7E50-D5C8-63B2-2CC0-2E2F5EA1BD3E}"/>
              </a:ext>
            </a:extLst>
          </p:cNvPr>
          <p:cNvGraphicFramePr>
            <a:graphicFrameLocks noGrp="1"/>
          </p:cNvGraphicFramePr>
          <p:nvPr>
            <p:ph idx="1"/>
            <p:extLst>
              <p:ext uri="{D42A27DB-BD31-4B8C-83A1-F6EECF244321}">
                <p14:modId xmlns:p14="http://schemas.microsoft.com/office/powerpoint/2010/main" val="77448425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36308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F89F3-949D-2429-CFBB-C3C8C21DBE68}"/>
              </a:ext>
            </a:extLst>
          </p:cNvPr>
          <p:cNvSpPr>
            <a:spLocks noGrp="1"/>
          </p:cNvSpPr>
          <p:nvPr>
            <p:ph type="title"/>
          </p:nvPr>
        </p:nvSpPr>
        <p:spPr/>
        <p:txBody>
          <a:bodyPr/>
          <a:lstStyle/>
          <a:p>
            <a:pPr algn="ctr"/>
            <a:r>
              <a:rPr lang="en-US" dirty="0"/>
              <a:t>Which Metrics Have Expirations? </a:t>
            </a:r>
          </a:p>
        </p:txBody>
      </p:sp>
      <p:grpSp>
        <p:nvGrpSpPr>
          <p:cNvPr id="3" name="Group 2">
            <a:extLst>
              <a:ext uri="{FF2B5EF4-FFF2-40B4-BE49-F238E27FC236}">
                <a16:creationId xmlns:a16="http://schemas.microsoft.com/office/drawing/2014/main" id="{3B2C8879-6D2A-CCF5-BDCF-493279DCAB38}"/>
              </a:ext>
            </a:extLst>
          </p:cNvPr>
          <p:cNvGrpSpPr/>
          <p:nvPr/>
        </p:nvGrpSpPr>
        <p:grpSpPr>
          <a:xfrm>
            <a:off x="15828" y="2812822"/>
            <a:ext cx="2889450" cy="2478608"/>
            <a:chOff x="1256171" y="2812822"/>
            <a:chExt cx="2889450" cy="2478608"/>
          </a:xfrm>
        </p:grpSpPr>
        <p:sp>
          <p:nvSpPr>
            <p:cNvPr id="18" name="Rectangle 17" descr="User">
              <a:extLst>
                <a:ext uri="{FF2B5EF4-FFF2-40B4-BE49-F238E27FC236}">
                  <a16:creationId xmlns:a16="http://schemas.microsoft.com/office/drawing/2014/main" id="{6C1B611B-5A46-15D7-57C0-F429915DE117}"/>
                </a:ext>
              </a:extLst>
            </p:cNvPr>
            <p:cNvSpPr/>
            <p:nvPr/>
          </p:nvSpPr>
          <p:spPr>
            <a:xfrm>
              <a:off x="2050769" y="2812822"/>
              <a:ext cx="1300252" cy="1300252"/>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
          <p:nvSpPr>
            <p:cNvPr id="19" name="Freeform: Shape 18">
              <a:extLst>
                <a:ext uri="{FF2B5EF4-FFF2-40B4-BE49-F238E27FC236}">
                  <a16:creationId xmlns:a16="http://schemas.microsoft.com/office/drawing/2014/main" id="{D882E58F-9A04-D1AF-015C-DE6EEC94F88A}"/>
                </a:ext>
              </a:extLst>
            </p:cNvPr>
            <p:cNvSpPr/>
            <p:nvPr/>
          </p:nvSpPr>
          <p:spPr>
            <a:xfrm>
              <a:off x="1256171"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3000" kern="1200" dirty="0"/>
                <a:t>TPro PM Notes</a:t>
              </a:r>
            </a:p>
          </p:txBody>
        </p:sp>
        <p:sp>
          <p:nvSpPr>
            <p:cNvPr id="26" name="TextBox 25">
              <a:extLst>
                <a:ext uri="{FF2B5EF4-FFF2-40B4-BE49-F238E27FC236}">
                  <a16:creationId xmlns:a16="http://schemas.microsoft.com/office/drawing/2014/main" id="{28E5BBA0-D337-DDFB-02F9-AEFACEF87097}"/>
                </a:ext>
              </a:extLst>
            </p:cNvPr>
            <p:cNvSpPr txBox="1"/>
            <p:nvPr/>
          </p:nvSpPr>
          <p:spPr>
            <a:xfrm>
              <a:off x="1641267" y="4829765"/>
              <a:ext cx="2119256" cy="461665"/>
            </a:xfrm>
            <a:prstGeom prst="rect">
              <a:avLst/>
            </a:prstGeom>
            <a:noFill/>
          </p:spPr>
          <p:txBody>
            <a:bodyPr wrap="square" rtlCol="0">
              <a:spAutoFit/>
            </a:bodyPr>
            <a:lstStyle/>
            <a:p>
              <a:r>
                <a:rPr lang="en-US" sz="2400" dirty="0">
                  <a:solidFill>
                    <a:srgbClr val="FF0000"/>
                  </a:solidFill>
                </a:rPr>
                <a:t>Every 30 Days</a:t>
              </a:r>
            </a:p>
          </p:txBody>
        </p:sp>
      </p:grpSp>
      <p:grpSp>
        <p:nvGrpSpPr>
          <p:cNvPr id="5" name="Group 4">
            <a:extLst>
              <a:ext uri="{FF2B5EF4-FFF2-40B4-BE49-F238E27FC236}">
                <a16:creationId xmlns:a16="http://schemas.microsoft.com/office/drawing/2014/main" id="{F85B7997-EDF0-BB9F-1C50-2F4D8AA0E52E}"/>
              </a:ext>
            </a:extLst>
          </p:cNvPr>
          <p:cNvGrpSpPr/>
          <p:nvPr/>
        </p:nvGrpSpPr>
        <p:grpSpPr>
          <a:xfrm>
            <a:off x="6179437" y="2878146"/>
            <a:ext cx="2889450" cy="2469856"/>
            <a:chOff x="8046378" y="2821574"/>
            <a:chExt cx="2889450" cy="2469856"/>
          </a:xfrm>
        </p:grpSpPr>
        <p:sp>
          <p:nvSpPr>
            <p:cNvPr id="23" name="Freeform: Shape 22">
              <a:extLst>
                <a:ext uri="{FF2B5EF4-FFF2-40B4-BE49-F238E27FC236}">
                  <a16:creationId xmlns:a16="http://schemas.microsoft.com/office/drawing/2014/main" id="{2D9C3F58-EDF1-9AFB-ED0A-B035B19941E4}"/>
                </a:ext>
              </a:extLst>
            </p:cNvPr>
            <p:cNvSpPr/>
            <p:nvPr/>
          </p:nvSpPr>
          <p:spPr>
            <a:xfrm>
              <a:off x="8046378"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022350">
                <a:lnSpc>
                  <a:spcPct val="100000"/>
                </a:lnSpc>
                <a:spcBef>
                  <a:spcPct val="0"/>
                </a:spcBef>
                <a:spcAft>
                  <a:spcPct val="35000"/>
                </a:spcAft>
                <a:buNone/>
              </a:pPr>
              <a:r>
                <a:rPr lang="en-US" sz="3000" kern="1200" dirty="0"/>
                <a:t>TPro Design Notes</a:t>
              </a:r>
            </a:p>
          </p:txBody>
        </p:sp>
        <p:pic>
          <p:nvPicPr>
            <p:cNvPr id="25" name="Graphic 24" descr="Clipboard with solid fill">
              <a:extLst>
                <a:ext uri="{FF2B5EF4-FFF2-40B4-BE49-F238E27FC236}">
                  <a16:creationId xmlns:a16="http://schemas.microsoft.com/office/drawing/2014/main" id="{EC9FED94-7986-E807-A0DD-A689D5CE55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840981" y="2821574"/>
              <a:ext cx="1300252" cy="1300252"/>
            </a:xfrm>
            <a:prstGeom prst="rect">
              <a:avLst/>
            </a:prstGeom>
          </p:spPr>
        </p:pic>
        <p:sp>
          <p:nvSpPr>
            <p:cNvPr id="29" name="TextBox 28">
              <a:extLst>
                <a:ext uri="{FF2B5EF4-FFF2-40B4-BE49-F238E27FC236}">
                  <a16:creationId xmlns:a16="http://schemas.microsoft.com/office/drawing/2014/main" id="{B971DFA1-0F4F-34CC-8D08-9D5971C93555}"/>
                </a:ext>
              </a:extLst>
            </p:cNvPr>
            <p:cNvSpPr txBox="1"/>
            <p:nvPr/>
          </p:nvSpPr>
          <p:spPr>
            <a:xfrm>
              <a:off x="8431475" y="4829765"/>
              <a:ext cx="2119256" cy="461665"/>
            </a:xfrm>
            <a:prstGeom prst="rect">
              <a:avLst/>
            </a:prstGeom>
            <a:noFill/>
          </p:spPr>
          <p:txBody>
            <a:bodyPr wrap="square" rtlCol="0">
              <a:spAutoFit/>
            </a:bodyPr>
            <a:lstStyle/>
            <a:p>
              <a:r>
                <a:rPr lang="en-US" sz="2400" dirty="0">
                  <a:solidFill>
                    <a:srgbClr val="FF0000"/>
                  </a:solidFill>
                </a:rPr>
                <a:t>Every 30 Days</a:t>
              </a:r>
            </a:p>
          </p:txBody>
        </p:sp>
      </p:grpSp>
      <p:grpSp>
        <p:nvGrpSpPr>
          <p:cNvPr id="4" name="Group 3">
            <a:extLst>
              <a:ext uri="{FF2B5EF4-FFF2-40B4-BE49-F238E27FC236}">
                <a16:creationId xmlns:a16="http://schemas.microsoft.com/office/drawing/2014/main" id="{8149B4F1-0B82-F94B-71F5-8E6652E6ABA8}"/>
              </a:ext>
            </a:extLst>
          </p:cNvPr>
          <p:cNvGrpSpPr/>
          <p:nvPr/>
        </p:nvGrpSpPr>
        <p:grpSpPr>
          <a:xfrm>
            <a:off x="2995488" y="2812822"/>
            <a:ext cx="2913854" cy="2478608"/>
            <a:chOff x="4542551" y="2812822"/>
            <a:chExt cx="2913854" cy="2478608"/>
          </a:xfrm>
        </p:grpSpPr>
        <p:sp>
          <p:nvSpPr>
            <p:cNvPr id="20" name="Rectangle 19" descr="Coins">
              <a:extLst>
                <a:ext uri="{FF2B5EF4-FFF2-40B4-BE49-F238E27FC236}">
                  <a16:creationId xmlns:a16="http://schemas.microsoft.com/office/drawing/2014/main" id="{FB521A04-AC36-B043-ABE6-295ECD77BBFF}"/>
                </a:ext>
              </a:extLst>
            </p:cNvPr>
            <p:cNvSpPr/>
            <p:nvPr/>
          </p:nvSpPr>
          <p:spPr>
            <a:xfrm>
              <a:off x="5337149" y="2812822"/>
              <a:ext cx="1300252" cy="1300252"/>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
          <p:nvSpPr>
            <p:cNvPr id="21" name="Freeform: Shape 20">
              <a:extLst>
                <a:ext uri="{FF2B5EF4-FFF2-40B4-BE49-F238E27FC236}">
                  <a16:creationId xmlns:a16="http://schemas.microsoft.com/office/drawing/2014/main" id="{4579686B-3322-BFBE-C5C9-C50E54955197}"/>
                </a:ext>
              </a:extLst>
            </p:cNvPr>
            <p:cNvSpPr/>
            <p:nvPr/>
          </p:nvSpPr>
          <p:spPr>
            <a:xfrm>
              <a:off x="4542551" y="446976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Cost Estimates</a:t>
              </a:r>
            </a:p>
          </p:txBody>
        </p:sp>
        <p:sp>
          <p:nvSpPr>
            <p:cNvPr id="30" name="TextBox 29">
              <a:extLst>
                <a:ext uri="{FF2B5EF4-FFF2-40B4-BE49-F238E27FC236}">
                  <a16:creationId xmlns:a16="http://schemas.microsoft.com/office/drawing/2014/main" id="{7E0E3C71-7829-2156-0266-DA68E2DC92DA}"/>
                </a:ext>
              </a:extLst>
            </p:cNvPr>
            <p:cNvSpPr txBox="1"/>
            <p:nvPr/>
          </p:nvSpPr>
          <p:spPr>
            <a:xfrm>
              <a:off x="5337149" y="4829765"/>
              <a:ext cx="2119256" cy="461665"/>
            </a:xfrm>
            <a:prstGeom prst="rect">
              <a:avLst/>
            </a:prstGeom>
            <a:noFill/>
          </p:spPr>
          <p:txBody>
            <a:bodyPr wrap="square" rtlCol="0">
              <a:spAutoFit/>
            </a:bodyPr>
            <a:lstStyle/>
            <a:p>
              <a:r>
                <a:rPr lang="en-US" sz="2400" dirty="0">
                  <a:solidFill>
                    <a:srgbClr val="FF0000"/>
                  </a:solidFill>
                </a:rPr>
                <a:t>Annually</a:t>
              </a:r>
            </a:p>
          </p:txBody>
        </p:sp>
      </p:grpSp>
      <p:grpSp>
        <p:nvGrpSpPr>
          <p:cNvPr id="13" name="Group 12">
            <a:extLst>
              <a:ext uri="{FF2B5EF4-FFF2-40B4-BE49-F238E27FC236}">
                <a16:creationId xmlns:a16="http://schemas.microsoft.com/office/drawing/2014/main" id="{8F14C816-F6E5-6BEC-6311-180663388FD9}"/>
              </a:ext>
            </a:extLst>
          </p:cNvPr>
          <p:cNvGrpSpPr/>
          <p:nvPr/>
        </p:nvGrpSpPr>
        <p:grpSpPr>
          <a:xfrm>
            <a:off x="9286722" y="2907562"/>
            <a:ext cx="2889450" cy="2958466"/>
            <a:chOff x="9286722" y="2907562"/>
            <a:chExt cx="2889450" cy="2958466"/>
          </a:xfrm>
        </p:grpSpPr>
        <p:grpSp>
          <p:nvGrpSpPr>
            <p:cNvPr id="9" name="Group 8">
              <a:extLst>
                <a:ext uri="{FF2B5EF4-FFF2-40B4-BE49-F238E27FC236}">
                  <a16:creationId xmlns:a16="http://schemas.microsoft.com/office/drawing/2014/main" id="{3F20B216-9386-0A68-CD8C-92B3DC9981BE}"/>
                </a:ext>
              </a:extLst>
            </p:cNvPr>
            <p:cNvGrpSpPr/>
            <p:nvPr/>
          </p:nvGrpSpPr>
          <p:grpSpPr>
            <a:xfrm>
              <a:off x="9286722" y="2907562"/>
              <a:ext cx="2889450" cy="2338775"/>
              <a:chOff x="9021506" y="2830460"/>
              <a:chExt cx="2889450" cy="2338775"/>
            </a:xfrm>
          </p:grpSpPr>
          <p:sp>
            <p:nvSpPr>
              <p:cNvPr id="10" name="Freeform: Shape 9">
                <a:extLst>
                  <a:ext uri="{FF2B5EF4-FFF2-40B4-BE49-F238E27FC236}">
                    <a16:creationId xmlns:a16="http://schemas.microsoft.com/office/drawing/2014/main" id="{C174CCA0-55A1-1FE6-94A4-53D2560B0900}"/>
                  </a:ext>
                </a:extLst>
              </p:cNvPr>
              <p:cNvSpPr/>
              <p:nvPr/>
            </p:nvSpPr>
            <p:spPr>
              <a:xfrm>
                <a:off x="9021506" y="4449235"/>
                <a:ext cx="2889450" cy="720000"/>
              </a:xfrm>
              <a:custGeom>
                <a:avLst/>
                <a:gdLst>
                  <a:gd name="connsiteX0" fmla="*/ 0 w 2889450"/>
                  <a:gd name="connsiteY0" fmla="*/ 0 h 720000"/>
                  <a:gd name="connsiteX1" fmla="*/ 2889450 w 2889450"/>
                  <a:gd name="connsiteY1" fmla="*/ 0 h 720000"/>
                  <a:gd name="connsiteX2" fmla="*/ 2889450 w 2889450"/>
                  <a:gd name="connsiteY2" fmla="*/ 720000 h 720000"/>
                  <a:gd name="connsiteX3" fmla="*/ 0 w 2889450"/>
                  <a:gd name="connsiteY3" fmla="*/ 720000 h 720000"/>
                  <a:gd name="connsiteX4" fmla="*/ 0 w 2889450"/>
                  <a:gd name="connsiteY4" fmla="*/ 0 h 72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9450" h="720000">
                    <a:moveTo>
                      <a:pt x="0" y="0"/>
                    </a:moveTo>
                    <a:lnTo>
                      <a:pt x="2889450" y="0"/>
                    </a:lnTo>
                    <a:lnTo>
                      <a:pt x="2889450" y="720000"/>
                    </a:lnTo>
                    <a:lnTo>
                      <a:pt x="0" y="720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333500">
                  <a:lnSpc>
                    <a:spcPct val="100000"/>
                  </a:lnSpc>
                  <a:spcBef>
                    <a:spcPct val="0"/>
                  </a:spcBef>
                  <a:spcAft>
                    <a:spcPct val="35000"/>
                  </a:spcAft>
                  <a:buNone/>
                </a:pPr>
                <a:r>
                  <a:rPr lang="en-US" sz="3000" kern="1200" dirty="0"/>
                  <a:t>Project Status Update (PSU)</a:t>
                </a:r>
              </a:p>
            </p:txBody>
          </p:sp>
          <p:pic>
            <p:nvPicPr>
              <p:cNvPr id="11" name="Graphic 10" descr="List with solid fill">
                <a:extLst>
                  <a:ext uri="{FF2B5EF4-FFF2-40B4-BE49-F238E27FC236}">
                    <a16:creationId xmlns:a16="http://schemas.microsoft.com/office/drawing/2014/main" id="{ED4F56E5-63ED-4C0A-8DE0-17FB2AA4C87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764519" y="2830460"/>
                <a:ext cx="1300252" cy="1300252"/>
              </a:xfrm>
              <a:prstGeom prst="rect">
                <a:avLst/>
              </a:prstGeom>
            </p:spPr>
          </p:pic>
        </p:grpSp>
        <p:sp>
          <p:nvSpPr>
            <p:cNvPr id="12" name="TextBox 11">
              <a:extLst>
                <a:ext uri="{FF2B5EF4-FFF2-40B4-BE49-F238E27FC236}">
                  <a16:creationId xmlns:a16="http://schemas.microsoft.com/office/drawing/2014/main" id="{C685F1FE-1F9D-E137-D236-CD80F7DCA8B2}"/>
                </a:ext>
              </a:extLst>
            </p:cNvPr>
            <p:cNvSpPr txBox="1"/>
            <p:nvPr/>
          </p:nvSpPr>
          <p:spPr>
            <a:xfrm>
              <a:off x="9671819" y="5404363"/>
              <a:ext cx="2119256" cy="461665"/>
            </a:xfrm>
            <a:prstGeom prst="rect">
              <a:avLst/>
            </a:prstGeom>
            <a:noFill/>
          </p:spPr>
          <p:txBody>
            <a:bodyPr wrap="square" rtlCol="0">
              <a:spAutoFit/>
            </a:bodyPr>
            <a:lstStyle/>
            <a:p>
              <a:r>
                <a:rPr lang="en-US" sz="2400" dirty="0">
                  <a:solidFill>
                    <a:srgbClr val="FF0000"/>
                  </a:solidFill>
                </a:rPr>
                <a:t>Every 30 Days</a:t>
              </a:r>
            </a:p>
          </p:txBody>
        </p:sp>
      </p:grpSp>
    </p:spTree>
    <p:extLst>
      <p:ext uri="{BB962C8B-B14F-4D97-AF65-F5344CB8AC3E}">
        <p14:creationId xmlns:p14="http://schemas.microsoft.com/office/powerpoint/2010/main" val="139204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DDBB197-D710-4A4F-A9CA-FD2177498B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75D1CFA-2CDB-4B64-BD9F-85744E8DA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6C9A57A-4279-D3E3-2B4A-6F5C5241967F}"/>
              </a:ext>
            </a:extLst>
          </p:cNvPr>
          <p:cNvSpPr>
            <a:spLocks noGrp="1"/>
          </p:cNvSpPr>
          <p:nvPr>
            <p:ph idx="1"/>
          </p:nvPr>
        </p:nvSpPr>
        <p:spPr>
          <a:xfrm>
            <a:off x="718610" y="1880315"/>
            <a:ext cx="6686741" cy="4755741"/>
          </a:xfrm>
        </p:spPr>
        <p:txBody>
          <a:bodyPr anchor="ctr">
            <a:normAutofit fontScale="92500" lnSpcReduction="10000"/>
          </a:bodyPr>
          <a:lstStyle/>
          <a:p>
            <a:r>
              <a:rPr lang="en-US" sz="3000" dirty="0">
                <a:solidFill>
                  <a:srgbClr val="0070C0"/>
                </a:solidFill>
              </a:rPr>
              <a:t>Which are NOT OPD compliance metrics?</a:t>
            </a:r>
          </a:p>
          <a:p>
            <a:endParaRPr lang="en-US" sz="3000" dirty="0">
              <a:solidFill>
                <a:srgbClr val="0070C0"/>
              </a:solidFill>
            </a:endParaRPr>
          </a:p>
          <a:p>
            <a:pPr marL="971550" lvl="1" indent="-514350">
              <a:spcAft>
                <a:spcPts val="1800"/>
              </a:spcAft>
              <a:buAutoNum type="alphaUcPeriod"/>
            </a:pPr>
            <a:r>
              <a:rPr lang="en-US" sz="3000" dirty="0">
                <a:solidFill>
                  <a:schemeClr val="tx2"/>
                </a:solidFill>
              </a:rPr>
              <a:t>TPro PM Notes, TPro Expanded Description, TPro Contacts</a:t>
            </a:r>
          </a:p>
          <a:p>
            <a:pPr marL="971550" lvl="1" indent="-514350">
              <a:spcAft>
                <a:spcPts val="1800"/>
              </a:spcAft>
              <a:buAutoNum type="alphaUcPeriod"/>
            </a:pPr>
            <a:r>
              <a:rPr lang="en-US" sz="3000" dirty="0">
                <a:solidFill>
                  <a:schemeClr val="tx2"/>
                </a:solidFill>
              </a:rPr>
              <a:t>Escalation Memo, PCRF, Active Schedule</a:t>
            </a:r>
          </a:p>
          <a:p>
            <a:pPr marL="971550" lvl="1" indent="-514350">
              <a:spcAft>
                <a:spcPts val="1800"/>
              </a:spcAft>
              <a:buAutoNum type="alphaUcPeriod"/>
            </a:pPr>
            <a:r>
              <a:rPr lang="en-US" sz="3000" dirty="0">
                <a:solidFill>
                  <a:schemeClr val="tx2"/>
                </a:solidFill>
              </a:rPr>
              <a:t>Milestones, Cost Estimates, Primavera P6 </a:t>
            </a:r>
          </a:p>
          <a:p>
            <a:pPr marL="971550" lvl="1" indent="-514350">
              <a:spcAft>
                <a:spcPts val="1800"/>
              </a:spcAft>
              <a:buAutoNum type="alphaUcPeriod"/>
            </a:pPr>
            <a:r>
              <a:rPr lang="en-US" sz="3000" dirty="0">
                <a:solidFill>
                  <a:schemeClr val="tx2"/>
                </a:solidFill>
              </a:rPr>
              <a:t>Monthly Status Meeting, ROW Status Meeting, Let Status Meeting</a:t>
            </a:r>
          </a:p>
        </p:txBody>
      </p:sp>
      <p:grpSp>
        <p:nvGrpSpPr>
          <p:cNvPr id="14" name="Group 13">
            <a:extLst>
              <a:ext uri="{FF2B5EF4-FFF2-40B4-BE49-F238E27FC236}">
                <a16:creationId xmlns:a16="http://schemas.microsoft.com/office/drawing/2014/main" id="{25EE5136-01F1-466C-962D-BA9B4C6757A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69897" y="0"/>
            <a:ext cx="5822103" cy="6685267"/>
            <a:chOff x="6357228" y="0"/>
            <a:chExt cx="5822103" cy="6685267"/>
          </a:xfrm>
        </p:grpSpPr>
        <p:sp>
          <p:nvSpPr>
            <p:cNvPr id="15" name="Freeform: Shape 14">
              <a:extLst>
                <a:ext uri="{FF2B5EF4-FFF2-40B4-BE49-F238E27FC236}">
                  <a16:creationId xmlns:a16="http://schemas.microsoft.com/office/drawing/2014/main" id="{E11D3AD4-AF9B-4EB5-8C7B-C45D173B4B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57228" y="0"/>
              <a:ext cx="5822102" cy="6685267"/>
            </a:xfrm>
            <a:custGeom>
              <a:avLst/>
              <a:gdLst>
                <a:gd name="connsiteX0" fmla="*/ 2605444 w 5822102"/>
                <a:gd name="connsiteY0" fmla="*/ 0 h 6685267"/>
                <a:gd name="connsiteX1" fmla="*/ 4757391 w 5822102"/>
                <a:gd name="connsiteY1" fmla="*/ 0 h 6685267"/>
                <a:gd name="connsiteX2" fmla="*/ 4913680 w 5822102"/>
                <a:gd name="connsiteY2" fmla="*/ 56274 h 6685267"/>
                <a:gd name="connsiteX3" fmla="*/ 5376238 w 5822102"/>
                <a:gd name="connsiteY3" fmla="*/ 282027 h 6685267"/>
                <a:gd name="connsiteX4" fmla="*/ 5658024 w 5822102"/>
                <a:gd name="connsiteY4" fmla="*/ 471014 h 6685267"/>
                <a:gd name="connsiteX5" fmla="*/ 5822102 w 5822102"/>
                <a:gd name="connsiteY5" fmla="*/ 609109 h 6685267"/>
                <a:gd name="connsiteX6" fmla="*/ 5822102 w 5822102"/>
                <a:gd name="connsiteY6" fmla="*/ 760697 h 6685267"/>
                <a:gd name="connsiteX7" fmla="*/ 5707785 w 5822102"/>
                <a:gd name="connsiteY7" fmla="*/ 666601 h 6685267"/>
                <a:gd name="connsiteX8" fmla="*/ 5577306 w 5822102"/>
                <a:gd name="connsiteY8" fmla="*/ 571666 h 6685267"/>
                <a:gd name="connsiteX9" fmla="*/ 5298630 w 5822102"/>
                <a:gd name="connsiteY9" fmla="*/ 407449 h 6685267"/>
                <a:gd name="connsiteX10" fmla="*/ 4690768 w 5822102"/>
                <a:gd name="connsiteY10" fmla="*/ 184979 h 6685267"/>
                <a:gd name="connsiteX11" fmla="*/ 4048577 w 5822102"/>
                <a:gd name="connsiteY11" fmla="*/ 99280 h 6685267"/>
                <a:gd name="connsiteX12" fmla="*/ 3405404 w 5822102"/>
                <a:gd name="connsiteY12" fmla="*/ 131937 h 6685267"/>
                <a:gd name="connsiteX13" fmla="*/ 3089702 w 5822102"/>
                <a:gd name="connsiteY13" fmla="*/ 190190 h 6685267"/>
                <a:gd name="connsiteX14" fmla="*/ 2780132 w 5822102"/>
                <a:gd name="connsiteY14" fmla="*/ 273457 h 6685267"/>
                <a:gd name="connsiteX15" fmla="*/ 2478040 w 5822102"/>
                <a:gd name="connsiteY15" fmla="*/ 379654 h 6685267"/>
                <a:gd name="connsiteX16" fmla="*/ 2184897 w 5822102"/>
                <a:gd name="connsiteY16" fmla="*/ 507972 h 6685267"/>
                <a:gd name="connsiteX17" fmla="*/ 1629141 w 5822102"/>
                <a:gd name="connsiteY17" fmla="*/ 823205 h 6685267"/>
                <a:gd name="connsiteX18" fmla="*/ 1497711 w 5822102"/>
                <a:gd name="connsiteY18" fmla="*/ 914000 h 6685267"/>
                <a:gd name="connsiteX19" fmla="*/ 1433099 w 5822102"/>
                <a:gd name="connsiteY19" fmla="*/ 960903 h 6685267"/>
                <a:gd name="connsiteX20" fmla="*/ 1369346 w 5822102"/>
                <a:gd name="connsiteY20" fmla="*/ 1008963 h 6685267"/>
                <a:gd name="connsiteX21" fmla="*/ 1123406 w 5822102"/>
                <a:gd name="connsiteY21" fmla="*/ 1212905 h 6685267"/>
                <a:gd name="connsiteX22" fmla="*/ 684367 w 5822102"/>
                <a:gd name="connsiteY22" fmla="*/ 1675564 h 6685267"/>
                <a:gd name="connsiteX23" fmla="*/ 497153 w 5822102"/>
                <a:gd name="connsiteY23" fmla="*/ 1933588 h 6685267"/>
                <a:gd name="connsiteX24" fmla="*/ 337770 w 5822102"/>
                <a:gd name="connsiteY24" fmla="*/ 2208983 h 6685267"/>
                <a:gd name="connsiteX25" fmla="*/ 302461 w 5822102"/>
                <a:gd name="connsiteY25" fmla="*/ 2280207 h 6685267"/>
                <a:gd name="connsiteX26" fmla="*/ 285296 w 5822102"/>
                <a:gd name="connsiteY26" fmla="*/ 2316107 h 6685267"/>
                <a:gd name="connsiteX27" fmla="*/ 268991 w 5822102"/>
                <a:gd name="connsiteY27" fmla="*/ 2352355 h 6685267"/>
                <a:gd name="connsiteX28" fmla="*/ 237849 w 5822102"/>
                <a:gd name="connsiteY28" fmla="*/ 2425432 h 6685267"/>
                <a:gd name="connsiteX29" fmla="*/ 208670 w 5822102"/>
                <a:gd name="connsiteY29" fmla="*/ 2499319 h 6685267"/>
                <a:gd name="connsiteX30" fmla="*/ 113775 w 5822102"/>
                <a:gd name="connsiteY30" fmla="*/ 2801929 h 6685267"/>
                <a:gd name="connsiteX31" fmla="*/ 36781 w 5822102"/>
                <a:gd name="connsiteY31" fmla="*/ 3428922 h 6685267"/>
                <a:gd name="connsiteX32" fmla="*/ 69148 w 5822102"/>
                <a:gd name="connsiteY32" fmla="*/ 3741955 h 6685267"/>
                <a:gd name="connsiteX33" fmla="*/ 167966 w 5822102"/>
                <a:gd name="connsiteY33" fmla="*/ 4041323 h 6685267"/>
                <a:gd name="connsiteX34" fmla="*/ 202049 w 5822102"/>
                <a:gd name="connsiteY34" fmla="*/ 4112894 h 6685267"/>
                <a:gd name="connsiteX35" fmla="*/ 239933 w 5822102"/>
                <a:gd name="connsiteY35" fmla="*/ 4182843 h 6685267"/>
                <a:gd name="connsiteX36" fmla="*/ 323916 w 5822102"/>
                <a:gd name="connsiteY36" fmla="*/ 4318456 h 6685267"/>
                <a:gd name="connsiteX37" fmla="*/ 416604 w 5822102"/>
                <a:gd name="connsiteY37" fmla="*/ 4449436 h 6685267"/>
                <a:gd name="connsiteX38" fmla="*/ 515911 w 5822102"/>
                <a:gd name="connsiteY38" fmla="*/ 4576711 h 6685267"/>
                <a:gd name="connsiteX39" fmla="*/ 722619 w 5822102"/>
                <a:gd name="connsiteY39" fmla="*/ 4828482 h 6685267"/>
                <a:gd name="connsiteX40" fmla="*/ 825972 w 5822102"/>
                <a:gd name="connsiteY40" fmla="*/ 4956104 h 6685267"/>
                <a:gd name="connsiteX41" fmla="*/ 926506 w 5822102"/>
                <a:gd name="connsiteY41" fmla="*/ 5085347 h 6685267"/>
                <a:gd name="connsiteX42" fmla="*/ 1027040 w 5822102"/>
                <a:gd name="connsiteY42" fmla="*/ 5210191 h 6685267"/>
                <a:gd name="connsiteX43" fmla="*/ 1132110 w 5822102"/>
                <a:gd name="connsiteY43" fmla="*/ 5330748 h 6685267"/>
                <a:gd name="connsiteX44" fmla="*/ 1354880 w 5822102"/>
                <a:gd name="connsiteY44" fmla="*/ 5558083 h 6685267"/>
                <a:gd name="connsiteX45" fmla="*/ 1855220 w 5822102"/>
                <a:gd name="connsiteY45" fmla="*/ 5937591 h 6685267"/>
                <a:gd name="connsiteX46" fmla="*/ 2131810 w 5822102"/>
                <a:gd name="connsiteY46" fmla="*/ 6080268 h 6685267"/>
                <a:gd name="connsiteX47" fmla="*/ 2423726 w 5822102"/>
                <a:gd name="connsiteY47" fmla="*/ 6188087 h 6685267"/>
                <a:gd name="connsiteX48" fmla="*/ 2727780 w 5822102"/>
                <a:gd name="connsiteY48" fmla="*/ 6262552 h 6685267"/>
                <a:gd name="connsiteX49" fmla="*/ 3041276 w 5822102"/>
                <a:gd name="connsiteY49" fmla="*/ 6304245 h 6685267"/>
                <a:gd name="connsiteX50" fmla="*/ 3360532 w 5822102"/>
                <a:gd name="connsiteY50" fmla="*/ 6317331 h 6685267"/>
                <a:gd name="connsiteX51" fmla="*/ 3439855 w 5822102"/>
                <a:gd name="connsiteY51" fmla="*/ 6316751 h 6685267"/>
                <a:gd name="connsiteX52" fmla="*/ 3478721 w 5822102"/>
                <a:gd name="connsiteY52" fmla="*/ 6315826 h 6685267"/>
                <a:gd name="connsiteX53" fmla="*/ 3517463 w 5822102"/>
                <a:gd name="connsiteY53" fmla="*/ 6313971 h 6685267"/>
                <a:gd name="connsiteX54" fmla="*/ 3671452 w 5822102"/>
                <a:gd name="connsiteY54" fmla="*/ 6301233 h 6685267"/>
                <a:gd name="connsiteX55" fmla="*/ 4265460 w 5822102"/>
                <a:gd name="connsiteY55" fmla="*/ 6149638 h 6685267"/>
                <a:gd name="connsiteX56" fmla="*/ 4546587 w 5822102"/>
                <a:gd name="connsiteY56" fmla="*/ 6018079 h 6685267"/>
                <a:gd name="connsiteX57" fmla="*/ 4818030 w 5822102"/>
                <a:gd name="connsiteY57" fmla="*/ 5858029 h 6685267"/>
                <a:gd name="connsiteX58" fmla="*/ 5081870 w 5822102"/>
                <a:gd name="connsiteY58" fmla="*/ 5676903 h 6685267"/>
                <a:gd name="connsiteX59" fmla="*/ 5212073 w 5822102"/>
                <a:gd name="connsiteY59" fmla="*/ 5581013 h 6685267"/>
                <a:gd name="connsiteX60" fmla="*/ 5343625 w 5822102"/>
                <a:gd name="connsiteY60" fmla="*/ 5481533 h 6685267"/>
                <a:gd name="connsiteX61" fmla="*/ 5610378 w 5822102"/>
                <a:gd name="connsiteY61" fmla="*/ 5284425 h 6685267"/>
                <a:gd name="connsiteX62" fmla="*/ 5822102 w 5822102"/>
                <a:gd name="connsiteY62" fmla="*/ 5126414 h 6685267"/>
                <a:gd name="connsiteX63" fmla="*/ 5822102 w 5822102"/>
                <a:gd name="connsiteY63" fmla="*/ 5556641 h 6685267"/>
                <a:gd name="connsiteX64" fmla="*/ 5576325 w 5822102"/>
                <a:gd name="connsiteY64" fmla="*/ 5749979 h 6685267"/>
                <a:gd name="connsiteX65" fmla="*/ 5447715 w 5822102"/>
                <a:gd name="connsiteY65" fmla="*/ 5852818 h 6685267"/>
                <a:gd name="connsiteX66" fmla="*/ 5315059 w 5822102"/>
                <a:gd name="connsiteY66" fmla="*/ 5956236 h 6685267"/>
                <a:gd name="connsiteX67" fmla="*/ 5038468 w 5822102"/>
                <a:gd name="connsiteY67" fmla="*/ 6155776 h 6685267"/>
                <a:gd name="connsiteX68" fmla="*/ 4741892 w 5822102"/>
                <a:gd name="connsiteY68" fmla="*/ 6338292 h 6685267"/>
                <a:gd name="connsiteX69" fmla="*/ 4420920 w 5822102"/>
                <a:gd name="connsiteY69" fmla="*/ 6492203 h 6685267"/>
                <a:gd name="connsiteX70" fmla="*/ 3717672 w 5822102"/>
                <a:gd name="connsiteY70" fmla="*/ 6670434 h 6685267"/>
                <a:gd name="connsiteX71" fmla="*/ 3535853 w 5822102"/>
                <a:gd name="connsiteY71" fmla="*/ 6683289 h 6685267"/>
                <a:gd name="connsiteX72" fmla="*/ 3490367 w 5822102"/>
                <a:gd name="connsiteY72" fmla="*/ 6684910 h 6685267"/>
                <a:gd name="connsiteX73" fmla="*/ 3445005 w 5822102"/>
                <a:gd name="connsiteY73" fmla="*/ 6685142 h 6685267"/>
                <a:gd name="connsiteX74" fmla="*/ 3355872 w 5822102"/>
                <a:gd name="connsiteY74" fmla="*/ 6684100 h 6685267"/>
                <a:gd name="connsiteX75" fmla="*/ 3179203 w 5822102"/>
                <a:gd name="connsiteY75" fmla="*/ 6677150 h 6685267"/>
                <a:gd name="connsiteX76" fmla="*/ 3002410 w 5822102"/>
                <a:gd name="connsiteY76" fmla="*/ 6661169 h 6685267"/>
                <a:gd name="connsiteX77" fmla="*/ 2650296 w 5822102"/>
                <a:gd name="connsiteY77" fmla="*/ 6604191 h 6685267"/>
                <a:gd name="connsiteX78" fmla="*/ 2306028 w 5822102"/>
                <a:gd name="connsiteY78" fmla="*/ 6505869 h 6685267"/>
                <a:gd name="connsiteX79" fmla="*/ 1978803 w 5822102"/>
                <a:gd name="connsiteY79" fmla="*/ 6363307 h 6685267"/>
                <a:gd name="connsiteX80" fmla="*/ 1678428 w 5822102"/>
                <a:gd name="connsiteY80" fmla="*/ 6177779 h 6685267"/>
                <a:gd name="connsiteX81" fmla="*/ 1175880 w 5822102"/>
                <a:gd name="connsiteY81" fmla="*/ 5710373 h 6685267"/>
                <a:gd name="connsiteX82" fmla="*/ 971502 w 5822102"/>
                <a:gd name="connsiteY82" fmla="*/ 5445399 h 6685267"/>
                <a:gd name="connsiteX83" fmla="*/ 790909 w 5822102"/>
                <a:gd name="connsiteY83" fmla="*/ 5169078 h 6685267"/>
                <a:gd name="connsiteX84" fmla="*/ 706680 w 5822102"/>
                <a:gd name="connsiteY84" fmla="*/ 5031959 h 6685267"/>
                <a:gd name="connsiteX85" fmla="*/ 619143 w 5822102"/>
                <a:gd name="connsiteY85" fmla="*/ 4897157 h 6685267"/>
                <a:gd name="connsiteX86" fmla="*/ 436465 w 5822102"/>
                <a:gd name="connsiteY86" fmla="*/ 4628710 h 6685267"/>
                <a:gd name="connsiteX87" fmla="*/ 347088 w 5822102"/>
                <a:gd name="connsiteY87" fmla="*/ 4492171 h 6685267"/>
                <a:gd name="connsiteX88" fmla="*/ 262001 w 5822102"/>
                <a:gd name="connsiteY88" fmla="*/ 4352619 h 6685267"/>
                <a:gd name="connsiteX89" fmla="*/ 118679 w 5822102"/>
                <a:gd name="connsiteY89" fmla="*/ 4059853 h 6685267"/>
                <a:gd name="connsiteX90" fmla="*/ 28322 w 5822102"/>
                <a:gd name="connsiteY90" fmla="*/ 3749136 h 6685267"/>
                <a:gd name="connsiteX91" fmla="*/ 0 w 5822102"/>
                <a:gd name="connsiteY91" fmla="*/ 3428922 h 6685267"/>
                <a:gd name="connsiteX92" fmla="*/ 253052 w 5822102"/>
                <a:gd name="connsiteY92" fmla="*/ 2174356 h 6685267"/>
                <a:gd name="connsiteX93" fmla="*/ 389141 w 5822102"/>
                <a:gd name="connsiteY93" fmla="*/ 1877652 h 6685267"/>
                <a:gd name="connsiteX94" fmla="*/ 552079 w 5822102"/>
                <a:gd name="connsiteY94" fmla="*/ 1591834 h 6685267"/>
                <a:gd name="connsiteX95" fmla="*/ 954950 w 5822102"/>
                <a:gd name="connsiteY95" fmla="*/ 1061773 h 6685267"/>
                <a:gd name="connsiteX96" fmla="*/ 1192922 w 5822102"/>
                <a:gd name="connsiteY96" fmla="*/ 822626 h 6685267"/>
                <a:gd name="connsiteX97" fmla="*/ 1255939 w 5822102"/>
                <a:gd name="connsiteY97" fmla="*/ 765880 h 6685267"/>
                <a:gd name="connsiteX98" fmla="*/ 1320183 w 5822102"/>
                <a:gd name="connsiteY98" fmla="*/ 710291 h 6685267"/>
                <a:gd name="connsiteX99" fmla="*/ 1452961 w 5822102"/>
                <a:gd name="connsiteY99" fmla="*/ 603514 h 6685267"/>
                <a:gd name="connsiteX100" fmla="*/ 2033360 w 5822102"/>
                <a:gd name="connsiteY100" fmla="*/ 235818 h 6685267"/>
                <a:gd name="connsiteX101" fmla="*/ 2512513 w 5822102"/>
                <a:gd name="connsiteY101" fmla="*/ 30012 h 668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22102" h="6685267">
                  <a:moveTo>
                    <a:pt x="2605444" y="0"/>
                  </a:moveTo>
                  <a:lnTo>
                    <a:pt x="4757391" y="0"/>
                  </a:lnTo>
                  <a:lnTo>
                    <a:pt x="4913680" y="56274"/>
                  </a:lnTo>
                  <a:cubicBezTo>
                    <a:pt x="5074659" y="119278"/>
                    <a:pt x="5229483" y="195083"/>
                    <a:pt x="5376238" y="282027"/>
                  </a:cubicBezTo>
                  <a:cubicBezTo>
                    <a:pt x="5474014" y="340105"/>
                    <a:pt x="5568080" y="403280"/>
                    <a:pt x="5658024" y="471014"/>
                  </a:cubicBezTo>
                  <a:lnTo>
                    <a:pt x="5822102" y="609109"/>
                  </a:lnTo>
                  <a:lnTo>
                    <a:pt x="5822102" y="760697"/>
                  </a:lnTo>
                  <a:lnTo>
                    <a:pt x="5707785" y="666601"/>
                  </a:lnTo>
                  <a:cubicBezTo>
                    <a:pt x="5665273" y="633682"/>
                    <a:pt x="5621749" y="602008"/>
                    <a:pt x="5577306" y="571666"/>
                  </a:cubicBezTo>
                  <a:cubicBezTo>
                    <a:pt x="5487929" y="511562"/>
                    <a:pt x="5395118" y="456089"/>
                    <a:pt x="5298630" y="407449"/>
                  </a:cubicBezTo>
                  <a:cubicBezTo>
                    <a:pt x="5106266" y="309010"/>
                    <a:pt x="4901153" y="235355"/>
                    <a:pt x="4690768" y="184979"/>
                  </a:cubicBezTo>
                  <a:cubicBezTo>
                    <a:pt x="4480382" y="134486"/>
                    <a:pt x="4264724" y="106807"/>
                    <a:pt x="4048577" y="99280"/>
                  </a:cubicBezTo>
                  <a:cubicBezTo>
                    <a:pt x="3832182" y="90709"/>
                    <a:pt x="3617997" y="102290"/>
                    <a:pt x="3405404" y="131937"/>
                  </a:cubicBezTo>
                  <a:cubicBezTo>
                    <a:pt x="3299353" y="147340"/>
                    <a:pt x="3193915" y="166449"/>
                    <a:pt x="3089702" y="190190"/>
                  </a:cubicBezTo>
                  <a:cubicBezTo>
                    <a:pt x="2985491" y="214278"/>
                    <a:pt x="2882137" y="241725"/>
                    <a:pt x="2780132" y="273457"/>
                  </a:cubicBezTo>
                  <a:cubicBezTo>
                    <a:pt x="2678126" y="305073"/>
                    <a:pt x="2577348" y="340510"/>
                    <a:pt x="2478040" y="379654"/>
                  </a:cubicBezTo>
                  <a:cubicBezTo>
                    <a:pt x="2378854" y="418914"/>
                    <a:pt x="2281017" y="461763"/>
                    <a:pt x="2184897" y="507972"/>
                  </a:cubicBezTo>
                  <a:cubicBezTo>
                    <a:pt x="1992657" y="600271"/>
                    <a:pt x="1806791" y="705542"/>
                    <a:pt x="1629141" y="823205"/>
                  </a:cubicBezTo>
                  <a:cubicBezTo>
                    <a:pt x="1584882" y="852736"/>
                    <a:pt x="1540745" y="882731"/>
                    <a:pt x="1497711" y="914000"/>
                  </a:cubicBezTo>
                  <a:cubicBezTo>
                    <a:pt x="1475888" y="929286"/>
                    <a:pt x="1454555" y="945153"/>
                    <a:pt x="1433099" y="960903"/>
                  </a:cubicBezTo>
                  <a:cubicBezTo>
                    <a:pt x="1411521" y="976537"/>
                    <a:pt x="1390311" y="992634"/>
                    <a:pt x="1369346" y="1008963"/>
                  </a:cubicBezTo>
                  <a:cubicBezTo>
                    <a:pt x="1285119" y="1074165"/>
                    <a:pt x="1202730" y="1141797"/>
                    <a:pt x="1123406" y="1212905"/>
                  </a:cubicBezTo>
                  <a:cubicBezTo>
                    <a:pt x="964391" y="1354656"/>
                    <a:pt x="816900" y="1509261"/>
                    <a:pt x="684367" y="1675564"/>
                  </a:cubicBezTo>
                  <a:cubicBezTo>
                    <a:pt x="618161" y="1758716"/>
                    <a:pt x="555512" y="1844763"/>
                    <a:pt x="497153" y="1933588"/>
                  </a:cubicBezTo>
                  <a:cubicBezTo>
                    <a:pt x="439775" y="2022877"/>
                    <a:pt x="385584" y="2114367"/>
                    <a:pt x="337770" y="2208983"/>
                  </a:cubicBezTo>
                  <a:cubicBezTo>
                    <a:pt x="325388" y="2232493"/>
                    <a:pt x="313862" y="2256349"/>
                    <a:pt x="302461" y="2280207"/>
                  </a:cubicBezTo>
                  <a:lnTo>
                    <a:pt x="285296" y="2316107"/>
                  </a:lnTo>
                  <a:lnTo>
                    <a:pt x="268991" y="2352355"/>
                  </a:lnTo>
                  <a:cubicBezTo>
                    <a:pt x="258324" y="2376560"/>
                    <a:pt x="247535" y="2400764"/>
                    <a:pt x="237849" y="2425432"/>
                  </a:cubicBezTo>
                  <a:cubicBezTo>
                    <a:pt x="228163" y="2450099"/>
                    <a:pt x="217498" y="2474419"/>
                    <a:pt x="208670" y="2499319"/>
                  </a:cubicBezTo>
                  <a:cubicBezTo>
                    <a:pt x="170909" y="2598219"/>
                    <a:pt x="138908" y="2699206"/>
                    <a:pt x="113775" y="2801929"/>
                  </a:cubicBezTo>
                  <a:cubicBezTo>
                    <a:pt x="62773" y="3006911"/>
                    <a:pt x="36659" y="3217917"/>
                    <a:pt x="36781" y="3428922"/>
                  </a:cubicBezTo>
                  <a:cubicBezTo>
                    <a:pt x="37394" y="3534078"/>
                    <a:pt x="47816" y="3639001"/>
                    <a:pt x="69148" y="3741955"/>
                  </a:cubicBezTo>
                  <a:cubicBezTo>
                    <a:pt x="91585" y="3844679"/>
                    <a:pt x="124074" y="3945202"/>
                    <a:pt x="167966" y="4041323"/>
                  </a:cubicBezTo>
                  <a:cubicBezTo>
                    <a:pt x="178387" y="4065528"/>
                    <a:pt x="190525" y="4089153"/>
                    <a:pt x="202049" y="4112894"/>
                  </a:cubicBezTo>
                  <a:cubicBezTo>
                    <a:pt x="214555" y="4136288"/>
                    <a:pt x="226447" y="4159912"/>
                    <a:pt x="239933" y="4182843"/>
                  </a:cubicBezTo>
                  <a:cubicBezTo>
                    <a:pt x="265680" y="4229167"/>
                    <a:pt x="294368" y="4274101"/>
                    <a:pt x="323916" y="4318456"/>
                  </a:cubicBezTo>
                  <a:cubicBezTo>
                    <a:pt x="353341" y="4362927"/>
                    <a:pt x="384849" y="4406240"/>
                    <a:pt x="416604" y="4449436"/>
                  </a:cubicBezTo>
                  <a:cubicBezTo>
                    <a:pt x="448847" y="4492286"/>
                    <a:pt x="482319" y="4534557"/>
                    <a:pt x="515911" y="4576711"/>
                  </a:cubicBezTo>
                  <a:cubicBezTo>
                    <a:pt x="583219" y="4661137"/>
                    <a:pt x="653594" y="4743825"/>
                    <a:pt x="722619" y="4828482"/>
                  </a:cubicBezTo>
                  <a:cubicBezTo>
                    <a:pt x="757315" y="4870637"/>
                    <a:pt x="791889" y="4913138"/>
                    <a:pt x="825972" y="4956104"/>
                  </a:cubicBezTo>
                  <a:cubicBezTo>
                    <a:pt x="859934" y="4998722"/>
                    <a:pt x="893649" y="5044004"/>
                    <a:pt x="926506" y="5085347"/>
                  </a:cubicBezTo>
                  <a:cubicBezTo>
                    <a:pt x="959119" y="5127734"/>
                    <a:pt x="993324" y="5168847"/>
                    <a:pt x="1027040" y="5210191"/>
                  </a:cubicBezTo>
                  <a:cubicBezTo>
                    <a:pt x="1061737" y="5250840"/>
                    <a:pt x="1096188" y="5291488"/>
                    <a:pt x="1132110" y="5330748"/>
                  </a:cubicBezTo>
                  <a:cubicBezTo>
                    <a:pt x="1203465" y="5409731"/>
                    <a:pt x="1277639" y="5485818"/>
                    <a:pt x="1354880" y="5558083"/>
                  </a:cubicBezTo>
                  <a:cubicBezTo>
                    <a:pt x="1509603" y="5702266"/>
                    <a:pt x="1676588" y="5830930"/>
                    <a:pt x="1855220" y="5937591"/>
                  </a:cubicBezTo>
                  <a:cubicBezTo>
                    <a:pt x="1944720" y="5990632"/>
                    <a:pt x="2036549" y="6039272"/>
                    <a:pt x="2131810" y="6080268"/>
                  </a:cubicBezTo>
                  <a:cubicBezTo>
                    <a:pt x="2226460" y="6122423"/>
                    <a:pt x="2324173" y="6157977"/>
                    <a:pt x="2423726" y="6188087"/>
                  </a:cubicBezTo>
                  <a:cubicBezTo>
                    <a:pt x="2523280" y="6218313"/>
                    <a:pt x="2624794" y="6242749"/>
                    <a:pt x="2727780" y="6262552"/>
                  </a:cubicBezTo>
                  <a:cubicBezTo>
                    <a:pt x="2830890" y="6282008"/>
                    <a:pt x="2935714" y="6295326"/>
                    <a:pt x="3041276" y="6304245"/>
                  </a:cubicBezTo>
                  <a:cubicBezTo>
                    <a:pt x="3146836" y="6313277"/>
                    <a:pt x="3253499" y="6317215"/>
                    <a:pt x="3360532" y="6317331"/>
                  </a:cubicBezTo>
                  <a:cubicBezTo>
                    <a:pt x="3387259" y="6317331"/>
                    <a:pt x="3414354" y="6317794"/>
                    <a:pt x="3439855" y="6316751"/>
                  </a:cubicBezTo>
                  <a:lnTo>
                    <a:pt x="3478721" y="6315826"/>
                  </a:lnTo>
                  <a:lnTo>
                    <a:pt x="3517463" y="6313971"/>
                  </a:lnTo>
                  <a:cubicBezTo>
                    <a:pt x="3569078" y="6311772"/>
                    <a:pt x="3620449" y="6306907"/>
                    <a:pt x="3671452" y="6301233"/>
                  </a:cubicBezTo>
                  <a:cubicBezTo>
                    <a:pt x="3875707" y="6277608"/>
                    <a:pt x="4074445" y="6225841"/>
                    <a:pt x="4265460" y="6149638"/>
                  </a:cubicBezTo>
                  <a:cubicBezTo>
                    <a:pt x="4361212" y="6111884"/>
                    <a:pt x="4454636" y="6067065"/>
                    <a:pt x="4546587" y="6018079"/>
                  </a:cubicBezTo>
                  <a:cubicBezTo>
                    <a:pt x="4638662" y="5969322"/>
                    <a:pt x="4729020" y="5915240"/>
                    <a:pt x="4818030" y="5858029"/>
                  </a:cubicBezTo>
                  <a:cubicBezTo>
                    <a:pt x="4907038" y="5800703"/>
                    <a:pt x="4994577" y="5739672"/>
                    <a:pt x="5081870" y="5676903"/>
                  </a:cubicBezTo>
                  <a:cubicBezTo>
                    <a:pt x="5125392" y="5645519"/>
                    <a:pt x="5168794" y="5613324"/>
                    <a:pt x="5212073" y="5581013"/>
                  </a:cubicBezTo>
                  <a:lnTo>
                    <a:pt x="5343625" y="5481533"/>
                  </a:lnTo>
                  <a:cubicBezTo>
                    <a:pt x="5432696" y="5414768"/>
                    <a:pt x="5521951" y="5349452"/>
                    <a:pt x="5610378" y="5284425"/>
                  </a:cubicBezTo>
                  <a:lnTo>
                    <a:pt x="5822102" y="5126414"/>
                  </a:lnTo>
                  <a:lnTo>
                    <a:pt x="5822102" y="5556641"/>
                  </a:lnTo>
                  <a:lnTo>
                    <a:pt x="5576325" y="5749979"/>
                  </a:lnTo>
                  <a:lnTo>
                    <a:pt x="5447715" y="5852818"/>
                  </a:lnTo>
                  <a:cubicBezTo>
                    <a:pt x="5403945" y="5887445"/>
                    <a:pt x="5359932" y="5922073"/>
                    <a:pt x="5315059" y="5956236"/>
                  </a:cubicBezTo>
                  <a:cubicBezTo>
                    <a:pt x="5225682" y="6024680"/>
                    <a:pt x="5133976" y="6091734"/>
                    <a:pt x="5038468" y="6155776"/>
                  </a:cubicBezTo>
                  <a:cubicBezTo>
                    <a:pt x="4943084" y="6219703"/>
                    <a:pt x="4845002" y="6281777"/>
                    <a:pt x="4741892" y="6338292"/>
                  </a:cubicBezTo>
                  <a:cubicBezTo>
                    <a:pt x="4638784" y="6394692"/>
                    <a:pt x="4532120" y="6447038"/>
                    <a:pt x="4420920" y="6492203"/>
                  </a:cubicBezTo>
                  <a:cubicBezTo>
                    <a:pt x="4199255" y="6583693"/>
                    <a:pt x="3959813" y="6644840"/>
                    <a:pt x="3717672" y="6670434"/>
                  </a:cubicBezTo>
                  <a:cubicBezTo>
                    <a:pt x="3657106" y="6676456"/>
                    <a:pt x="3596419" y="6681321"/>
                    <a:pt x="3535853" y="6683289"/>
                  </a:cubicBezTo>
                  <a:lnTo>
                    <a:pt x="3490367" y="6684910"/>
                  </a:lnTo>
                  <a:lnTo>
                    <a:pt x="3445005" y="6685142"/>
                  </a:lnTo>
                  <a:cubicBezTo>
                    <a:pt x="3414354" y="6685605"/>
                    <a:pt x="3385297" y="6684679"/>
                    <a:pt x="3355872" y="6684100"/>
                  </a:cubicBezTo>
                  <a:cubicBezTo>
                    <a:pt x="3297146" y="6683405"/>
                    <a:pt x="3238052" y="6680047"/>
                    <a:pt x="3179203" y="6677150"/>
                  </a:cubicBezTo>
                  <a:cubicBezTo>
                    <a:pt x="3120232" y="6672519"/>
                    <a:pt x="3061259" y="6668233"/>
                    <a:pt x="3002410" y="6661169"/>
                  </a:cubicBezTo>
                  <a:cubicBezTo>
                    <a:pt x="2884589" y="6647851"/>
                    <a:pt x="2766891" y="6629669"/>
                    <a:pt x="2650296" y="6604191"/>
                  </a:cubicBezTo>
                  <a:cubicBezTo>
                    <a:pt x="2533702" y="6578713"/>
                    <a:pt x="2418456" y="6545938"/>
                    <a:pt x="2306028" y="6505869"/>
                  </a:cubicBezTo>
                  <a:cubicBezTo>
                    <a:pt x="2193602" y="6465683"/>
                    <a:pt x="2084118" y="6417738"/>
                    <a:pt x="1978803" y="6363307"/>
                  </a:cubicBezTo>
                  <a:cubicBezTo>
                    <a:pt x="1873855" y="6308066"/>
                    <a:pt x="1773077" y="6246340"/>
                    <a:pt x="1678428" y="6177779"/>
                  </a:cubicBezTo>
                  <a:cubicBezTo>
                    <a:pt x="1488393" y="6041356"/>
                    <a:pt x="1321900" y="5881423"/>
                    <a:pt x="1175880" y="5710373"/>
                  </a:cubicBezTo>
                  <a:cubicBezTo>
                    <a:pt x="1103177" y="5624441"/>
                    <a:pt x="1035501" y="5535732"/>
                    <a:pt x="971502" y="5445399"/>
                  </a:cubicBezTo>
                  <a:cubicBezTo>
                    <a:pt x="907380" y="5355069"/>
                    <a:pt x="847550" y="5262768"/>
                    <a:pt x="790909" y="5169078"/>
                  </a:cubicBezTo>
                  <a:cubicBezTo>
                    <a:pt x="761974" y="5121712"/>
                    <a:pt x="735492" y="5077357"/>
                    <a:pt x="706680" y="5031959"/>
                  </a:cubicBezTo>
                  <a:cubicBezTo>
                    <a:pt x="678114" y="4986910"/>
                    <a:pt x="649058" y="4941860"/>
                    <a:pt x="619143" y="4897157"/>
                  </a:cubicBezTo>
                  <a:lnTo>
                    <a:pt x="436465" y="4628710"/>
                  </a:lnTo>
                  <a:cubicBezTo>
                    <a:pt x="406182" y="4583544"/>
                    <a:pt x="376267" y="4538147"/>
                    <a:pt x="347088" y="4492171"/>
                  </a:cubicBezTo>
                  <a:cubicBezTo>
                    <a:pt x="317908" y="4446194"/>
                    <a:pt x="288974" y="4400102"/>
                    <a:pt x="262001" y="4352619"/>
                  </a:cubicBezTo>
                  <a:cubicBezTo>
                    <a:pt x="207934" y="4258119"/>
                    <a:pt x="158280" y="4160840"/>
                    <a:pt x="118679" y="4059853"/>
                  </a:cubicBezTo>
                  <a:cubicBezTo>
                    <a:pt x="78343" y="3959214"/>
                    <a:pt x="48429" y="3854870"/>
                    <a:pt x="28322" y="3749136"/>
                  </a:cubicBezTo>
                  <a:cubicBezTo>
                    <a:pt x="9073" y="3643402"/>
                    <a:pt x="0" y="3536046"/>
                    <a:pt x="0" y="3428922"/>
                  </a:cubicBezTo>
                  <a:cubicBezTo>
                    <a:pt x="1594" y="3001816"/>
                    <a:pt x="89010" y="2575868"/>
                    <a:pt x="253052" y="2174356"/>
                  </a:cubicBezTo>
                  <a:cubicBezTo>
                    <a:pt x="294246" y="2074066"/>
                    <a:pt x="338873" y="1974700"/>
                    <a:pt x="389141" y="1877652"/>
                  </a:cubicBezTo>
                  <a:cubicBezTo>
                    <a:pt x="438672" y="1780256"/>
                    <a:pt x="493230" y="1684945"/>
                    <a:pt x="552079" y="1591834"/>
                  </a:cubicBezTo>
                  <a:cubicBezTo>
                    <a:pt x="669900" y="1405728"/>
                    <a:pt x="804394" y="1227729"/>
                    <a:pt x="954950" y="1061773"/>
                  </a:cubicBezTo>
                  <a:cubicBezTo>
                    <a:pt x="1030597" y="979085"/>
                    <a:pt x="1109552" y="898829"/>
                    <a:pt x="1192922" y="822626"/>
                  </a:cubicBezTo>
                  <a:cubicBezTo>
                    <a:pt x="1213642" y="803402"/>
                    <a:pt x="1234483" y="784409"/>
                    <a:pt x="1255939" y="765880"/>
                  </a:cubicBezTo>
                  <a:cubicBezTo>
                    <a:pt x="1277273" y="747234"/>
                    <a:pt x="1298237" y="728241"/>
                    <a:pt x="1320183" y="710291"/>
                  </a:cubicBezTo>
                  <a:cubicBezTo>
                    <a:pt x="1363585" y="673811"/>
                    <a:pt x="1408088" y="638489"/>
                    <a:pt x="1452961" y="603514"/>
                  </a:cubicBezTo>
                  <a:cubicBezTo>
                    <a:pt x="1633310" y="464543"/>
                    <a:pt x="1828125" y="341437"/>
                    <a:pt x="2033360" y="235818"/>
                  </a:cubicBezTo>
                  <a:cubicBezTo>
                    <a:pt x="2187242" y="156561"/>
                    <a:pt x="2347554" y="87597"/>
                    <a:pt x="2512513" y="3001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15102EBE-A80F-4CFF-B1DD-941EF9728B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04998" y="98659"/>
              <a:ext cx="5774333" cy="6315453"/>
            </a:xfrm>
            <a:custGeom>
              <a:avLst/>
              <a:gdLst>
                <a:gd name="connsiteX0" fmla="*/ 3707237 w 5774333"/>
                <a:gd name="connsiteY0" fmla="*/ 1489 h 6315453"/>
                <a:gd name="connsiteX1" fmla="*/ 4037665 w 5774333"/>
                <a:gd name="connsiteY1" fmla="*/ 6121 h 6315453"/>
                <a:gd name="connsiteX2" fmla="*/ 4692239 w 5774333"/>
                <a:gd name="connsiteY2" fmla="*/ 102128 h 6315453"/>
                <a:gd name="connsiteX3" fmla="*/ 5315059 w 5774333"/>
                <a:gd name="connsiteY3" fmla="*/ 324945 h 6315453"/>
                <a:gd name="connsiteX4" fmla="*/ 5738325 w 5774333"/>
                <a:gd name="connsiteY4" fmla="*/ 578286 h 6315453"/>
                <a:gd name="connsiteX5" fmla="*/ 5774333 w 5774333"/>
                <a:gd name="connsiteY5" fmla="*/ 606551 h 6315453"/>
                <a:gd name="connsiteX6" fmla="*/ 5774333 w 5774333"/>
                <a:gd name="connsiteY6" fmla="*/ 975490 h 6315453"/>
                <a:gd name="connsiteX7" fmla="*/ 5676001 w 5774333"/>
                <a:gd name="connsiteY7" fmla="*/ 889749 h 6315453"/>
                <a:gd name="connsiteX8" fmla="*/ 5177132 w 5774333"/>
                <a:gd name="connsiteY8" fmla="*/ 581926 h 6315453"/>
                <a:gd name="connsiteX9" fmla="*/ 4615735 w 5774333"/>
                <a:gd name="connsiteY9" fmla="*/ 388640 h 6315453"/>
                <a:gd name="connsiteX10" fmla="*/ 4020010 w 5774333"/>
                <a:gd name="connsiteY10" fmla="*/ 308500 h 6315453"/>
                <a:gd name="connsiteX11" fmla="*/ 3416315 w 5774333"/>
                <a:gd name="connsiteY11" fmla="*/ 328882 h 6315453"/>
                <a:gd name="connsiteX12" fmla="*/ 2823779 w 5774333"/>
                <a:gd name="connsiteY12" fmla="*/ 446545 h 6315453"/>
                <a:gd name="connsiteX13" fmla="*/ 2256987 w 5774333"/>
                <a:gd name="connsiteY13" fmla="*/ 651296 h 6315453"/>
                <a:gd name="connsiteX14" fmla="*/ 1244169 w 5774333"/>
                <a:gd name="connsiteY14" fmla="*/ 1280374 h 6315453"/>
                <a:gd name="connsiteX15" fmla="*/ 830141 w 5774333"/>
                <a:gd name="connsiteY15" fmla="*/ 1700184 h 6315453"/>
                <a:gd name="connsiteX16" fmla="*/ 502792 w 5774333"/>
                <a:gd name="connsiteY16" fmla="*/ 2182300 h 6315453"/>
                <a:gd name="connsiteX17" fmla="*/ 280637 w 5774333"/>
                <a:gd name="connsiteY17" fmla="*/ 2715256 h 6315453"/>
                <a:gd name="connsiteX18" fmla="*/ 199843 w 5774333"/>
                <a:gd name="connsiteY18" fmla="*/ 3283418 h 6315453"/>
                <a:gd name="connsiteX19" fmla="*/ 233926 w 5774333"/>
                <a:gd name="connsiteY19" fmla="*/ 3561593 h 6315453"/>
                <a:gd name="connsiteX20" fmla="*/ 334582 w 5774333"/>
                <a:gd name="connsiteY20" fmla="*/ 3821816 h 6315453"/>
                <a:gd name="connsiteX21" fmla="*/ 404834 w 5774333"/>
                <a:gd name="connsiteY21" fmla="*/ 3944343 h 6315453"/>
                <a:gd name="connsiteX22" fmla="*/ 485506 w 5774333"/>
                <a:gd name="connsiteY22" fmla="*/ 4062932 h 6315453"/>
                <a:gd name="connsiteX23" fmla="*/ 671861 w 5774333"/>
                <a:gd name="connsiteY23" fmla="*/ 4292120 h 6315453"/>
                <a:gd name="connsiteX24" fmla="*/ 873542 w 5774333"/>
                <a:gd name="connsiteY24" fmla="*/ 4523044 h 6315453"/>
                <a:gd name="connsiteX25" fmla="*/ 973831 w 5774333"/>
                <a:gd name="connsiteY25" fmla="*/ 4643601 h 6315453"/>
                <a:gd name="connsiteX26" fmla="*/ 1022014 w 5774333"/>
                <a:gd name="connsiteY26" fmla="*/ 4702780 h 6315453"/>
                <a:gd name="connsiteX27" fmla="*/ 1069215 w 5774333"/>
                <a:gd name="connsiteY27" fmla="*/ 4759411 h 6315453"/>
                <a:gd name="connsiteX28" fmla="*/ 1474784 w 5774333"/>
                <a:gd name="connsiteY28" fmla="*/ 5177948 h 6315453"/>
                <a:gd name="connsiteX29" fmla="*/ 1690442 w 5774333"/>
                <a:gd name="connsiteY29" fmla="*/ 5366255 h 6315453"/>
                <a:gd name="connsiteX30" fmla="*/ 1916276 w 5774333"/>
                <a:gd name="connsiteY30" fmla="*/ 5539852 h 6315453"/>
                <a:gd name="connsiteX31" fmla="*/ 2420784 w 5774333"/>
                <a:gd name="connsiteY31" fmla="*/ 5814437 h 6315453"/>
                <a:gd name="connsiteX32" fmla="*/ 2703015 w 5774333"/>
                <a:gd name="connsiteY32" fmla="*/ 5892029 h 6315453"/>
                <a:gd name="connsiteX33" fmla="*/ 2775350 w 5774333"/>
                <a:gd name="connsiteY33" fmla="*/ 5905695 h 6315453"/>
                <a:gd name="connsiteX34" fmla="*/ 2848299 w 5774333"/>
                <a:gd name="connsiteY34" fmla="*/ 5917161 h 6315453"/>
                <a:gd name="connsiteX35" fmla="*/ 2995544 w 5774333"/>
                <a:gd name="connsiteY35" fmla="*/ 5933605 h 6315453"/>
                <a:gd name="connsiteX36" fmla="*/ 3069596 w 5774333"/>
                <a:gd name="connsiteY36" fmla="*/ 5938933 h 6315453"/>
                <a:gd name="connsiteX37" fmla="*/ 3143894 w 5774333"/>
                <a:gd name="connsiteY37" fmla="*/ 5942639 h 6315453"/>
                <a:gd name="connsiteX38" fmla="*/ 3218436 w 5774333"/>
                <a:gd name="connsiteY38" fmla="*/ 5944260 h 6315453"/>
                <a:gd name="connsiteX39" fmla="*/ 3293101 w 5774333"/>
                <a:gd name="connsiteY39" fmla="*/ 5943913 h 6315453"/>
                <a:gd name="connsiteX40" fmla="*/ 3330494 w 5774333"/>
                <a:gd name="connsiteY40" fmla="*/ 5943565 h 6315453"/>
                <a:gd name="connsiteX41" fmla="*/ 3366540 w 5774333"/>
                <a:gd name="connsiteY41" fmla="*/ 5942059 h 6315453"/>
                <a:gd name="connsiteX42" fmla="*/ 3402462 w 5774333"/>
                <a:gd name="connsiteY42" fmla="*/ 5940323 h 6315453"/>
                <a:gd name="connsiteX43" fmla="*/ 3438262 w 5774333"/>
                <a:gd name="connsiteY43" fmla="*/ 5937543 h 6315453"/>
                <a:gd name="connsiteX44" fmla="*/ 3580236 w 5774333"/>
                <a:gd name="connsiteY44" fmla="*/ 5920982 h 6315453"/>
                <a:gd name="connsiteX45" fmla="*/ 4121034 w 5774333"/>
                <a:gd name="connsiteY45" fmla="*/ 5753290 h 6315453"/>
                <a:gd name="connsiteX46" fmla="*/ 4620639 w 5774333"/>
                <a:gd name="connsiteY46" fmla="*/ 5459364 h 6315453"/>
                <a:gd name="connsiteX47" fmla="*/ 4741771 w 5774333"/>
                <a:gd name="connsiteY47" fmla="*/ 5372971 h 6315453"/>
                <a:gd name="connsiteX48" fmla="*/ 4862901 w 5774333"/>
                <a:gd name="connsiteY48" fmla="*/ 5283682 h 6315453"/>
                <a:gd name="connsiteX49" fmla="*/ 5108229 w 5774333"/>
                <a:gd name="connsiteY49" fmla="*/ 5098386 h 6315453"/>
                <a:gd name="connsiteX50" fmla="*/ 5612493 w 5774333"/>
                <a:gd name="connsiteY50" fmla="*/ 4739724 h 6315453"/>
                <a:gd name="connsiteX51" fmla="*/ 5774333 w 5774333"/>
                <a:gd name="connsiteY51" fmla="*/ 4623488 h 6315453"/>
                <a:gd name="connsiteX52" fmla="*/ 5774333 w 5774333"/>
                <a:gd name="connsiteY52" fmla="*/ 5232926 h 6315453"/>
                <a:gd name="connsiteX53" fmla="*/ 5676492 w 5774333"/>
                <a:gd name="connsiteY53" fmla="*/ 5306859 h 6315453"/>
                <a:gd name="connsiteX54" fmla="*/ 5426260 w 5774333"/>
                <a:gd name="connsiteY54" fmla="*/ 5486233 h 6315453"/>
                <a:gd name="connsiteX55" fmla="*/ 5300225 w 5774333"/>
                <a:gd name="connsiteY55" fmla="*/ 5576217 h 6315453"/>
                <a:gd name="connsiteX56" fmla="*/ 5170757 w 5774333"/>
                <a:gd name="connsiteY56" fmla="*/ 5666780 h 6315453"/>
                <a:gd name="connsiteX57" fmla="*/ 5038100 w 5774333"/>
                <a:gd name="connsiteY57" fmla="*/ 5756185 h 6315453"/>
                <a:gd name="connsiteX58" fmla="*/ 4901276 w 5774333"/>
                <a:gd name="connsiteY58" fmla="*/ 5843043 h 6315453"/>
                <a:gd name="connsiteX59" fmla="*/ 4614019 w 5774333"/>
                <a:gd name="connsiteY59" fmla="*/ 6006103 h 6315453"/>
                <a:gd name="connsiteX60" fmla="*/ 4305061 w 5774333"/>
                <a:gd name="connsiteY60" fmla="*/ 6144726 h 6315453"/>
                <a:gd name="connsiteX61" fmla="*/ 3632710 w 5774333"/>
                <a:gd name="connsiteY61" fmla="*/ 6304196 h 6315453"/>
                <a:gd name="connsiteX62" fmla="*/ 3459594 w 5774333"/>
                <a:gd name="connsiteY62" fmla="*/ 6314504 h 6315453"/>
                <a:gd name="connsiteX63" fmla="*/ 3416315 w 5774333"/>
                <a:gd name="connsiteY63" fmla="*/ 6315429 h 6315453"/>
                <a:gd name="connsiteX64" fmla="*/ 3373159 w 5774333"/>
                <a:gd name="connsiteY64" fmla="*/ 6315198 h 6315453"/>
                <a:gd name="connsiteX65" fmla="*/ 3330127 w 5774333"/>
                <a:gd name="connsiteY65" fmla="*/ 6314735 h 6315453"/>
                <a:gd name="connsiteX66" fmla="*/ 3288320 w 5774333"/>
                <a:gd name="connsiteY66" fmla="*/ 6313230 h 6315453"/>
                <a:gd name="connsiteX67" fmla="*/ 2954350 w 5774333"/>
                <a:gd name="connsiteY67" fmla="*/ 6288098 h 6315453"/>
                <a:gd name="connsiteX68" fmla="*/ 2622466 w 5774333"/>
                <a:gd name="connsiteY68" fmla="*/ 6232742 h 6315453"/>
                <a:gd name="connsiteX69" fmla="*/ 2296466 w 5774333"/>
                <a:gd name="connsiteY69" fmla="*/ 6146001 h 6315453"/>
                <a:gd name="connsiteX70" fmla="*/ 1672419 w 5774333"/>
                <a:gd name="connsiteY70" fmla="*/ 5885197 h 6315453"/>
                <a:gd name="connsiteX71" fmla="*/ 1146578 w 5774333"/>
                <a:gd name="connsiteY71" fmla="*/ 5479168 h 6315453"/>
                <a:gd name="connsiteX72" fmla="*/ 933372 w 5774333"/>
                <a:gd name="connsiteY72" fmla="*/ 5234810 h 6315453"/>
                <a:gd name="connsiteX73" fmla="*/ 747140 w 5774333"/>
                <a:gd name="connsiteY73" fmla="*/ 4976091 h 6315453"/>
                <a:gd name="connsiteX74" fmla="*/ 703616 w 5774333"/>
                <a:gd name="connsiteY74" fmla="*/ 4910196 h 6315453"/>
                <a:gd name="connsiteX75" fmla="*/ 662053 w 5774333"/>
                <a:gd name="connsiteY75" fmla="*/ 4846269 h 6315453"/>
                <a:gd name="connsiteX76" fmla="*/ 580033 w 5774333"/>
                <a:gd name="connsiteY76" fmla="*/ 4722352 h 6315453"/>
                <a:gd name="connsiteX77" fmla="*/ 410105 w 5774333"/>
                <a:gd name="connsiteY77" fmla="*/ 4469193 h 6315453"/>
                <a:gd name="connsiteX78" fmla="*/ 244224 w 5774333"/>
                <a:gd name="connsiteY78" fmla="*/ 4201556 h 6315453"/>
                <a:gd name="connsiteX79" fmla="*/ 169437 w 5774333"/>
                <a:gd name="connsiteY79" fmla="*/ 4059690 h 6315453"/>
                <a:gd name="connsiteX80" fmla="*/ 105929 w 5774333"/>
                <a:gd name="connsiteY80" fmla="*/ 3911221 h 6315453"/>
                <a:gd name="connsiteX81" fmla="*/ 57256 w 5774333"/>
                <a:gd name="connsiteY81" fmla="*/ 3757195 h 6315453"/>
                <a:gd name="connsiteX82" fmla="*/ 39111 w 5774333"/>
                <a:gd name="connsiteY82" fmla="*/ 3678677 h 6315453"/>
                <a:gd name="connsiteX83" fmla="*/ 31142 w 5774333"/>
                <a:gd name="connsiteY83" fmla="*/ 3639300 h 6315453"/>
                <a:gd name="connsiteX84" fmla="*/ 24521 w 5774333"/>
                <a:gd name="connsiteY84" fmla="*/ 3599809 h 6315453"/>
                <a:gd name="connsiteX85" fmla="*/ 0 w 5774333"/>
                <a:gd name="connsiteY85" fmla="*/ 3283418 h 6315453"/>
                <a:gd name="connsiteX86" fmla="*/ 68045 w 5774333"/>
                <a:gd name="connsiteY86" fmla="*/ 2666963 h 6315453"/>
                <a:gd name="connsiteX87" fmla="*/ 272546 w 5774333"/>
                <a:gd name="connsiteY87" fmla="*/ 2076334 h 6315453"/>
                <a:gd name="connsiteX88" fmla="*/ 1039300 w 5774333"/>
                <a:gd name="connsiteY88" fmla="*/ 1073307 h 6315453"/>
                <a:gd name="connsiteX89" fmla="*/ 1547733 w 5774333"/>
                <a:gd name="connsiteY89" fmla="*/ 680365 h 6315453"/>
                <a:gd name="connsiteX90" fmla="*/ 2115995 w 5774333"/>
                <a:gd name="connsiteY90" fmla="*/ 368373 h 6315453"/>
                <a:gd name="connsiteX91" fmla="*/ 3377451 w 5774333"/>
                <a:gd name="connsiteY91" fmla="*/ 24304 h 6315453"/>
                <a:gd name="connsiteX92" fmla="*/ 3707237 w 5774333"/>
                <a:gd name="connsiteY92" fmla="*/ 1489 h 631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74333" h="6315453">
                  <a:moveTo>
                    <a:pt x="3707237" y="1489"/>
                  </a:moveTo>
                  <a:cubicBezTo>
                    <a:pt x="3817502" y="-1522"/>
                    <a:pt x="3927875" y="41"/>
                    <a:pt x="4037665" y="6121"/>
                  </a:cubicBezTo>
                  <a:cubicBezTo>
                    <a:pt x="4257614" y="18745"/>
                    <a:pt x="4477439" y="49665"/>
                    <a:pt x="4692239" y="102128"/>
                  </a:cubicBezTo>
                  <a:cubicBezTo>
                    <a:pt x="4907039" y="154474"/>
                    <a:pt x="5116811" y="228592"/>
                    <a:pt x="5315059" y="324945"/>
                  </a:cubicBezTo>
                  <a:cubicBezTo>
                    <a:pt x="5463562" y="397211"/>
                    <a:pt x="5606133" y="481527"/>
                    <a:pt x="5738325" y="578286"/>
                  </a:cubicBezTo>
                  <a:lnTo>
                    <a:pt x="5774333" y="606551"/>
                  </a:lnTo>
                  <a:lnTo>
                    <a:pt x="5774333" y="975490"/>
                  </a:lnTo>
                  <a:lnTo>
                    <a:pt x="5676001" y="889749"/>
                  </a:lnTo>
                  <a:cubicBezTo>
                    <a:pt x="5522381" y="769886"/>
                    <a:pt x="5355519" y="665657"/>
                    <a:pt x="5177132" y="581926"/>
                  </a:cubicBezTo>
                  <a:cubicBezTo>
                    <a:pt x="4998867" y="497965"/>
                    <a:pt x="4810183" y="433574"/>
                    <a:pt x="4615735" y="388640"/>
                  </a:cubicBezTo>
                  <a:cubicBezTo>
                    <a:pt x="4421289" y="343591"/>
                    <a:pt x="4221446" y="317649"/>
                    <a:pt x="4020010" y="308500"/>
                  </a:cubicBezTo>
                  <a:cubicBezTo>
                    <a:pt x="3818207" y="298887"/>
                    <a:pt x="3616649" y="305257"/>
                    <a:pt x="3416315" y="328882"/>
                  </a:cubicBezTo>
                  <a:cubicBezTo>
                    <a:pt x="3216106" y="352623"/>
                    <a:pt x="3017736" y="392346"/>
                    <a:pt x="2823779" y="446545"/>
                  </a:cubicBezTo>
                  <a:cubicBezTo>
                    <a:pt x="2629699" y="500513"/>
                    <a:pt x="2440401" y="570345"/>
                    <a:pt x="2256987" y="651296"/>
                  </a:cubicBezTo>
                  <a:cubicBezTo>
                    <a:pt x="1889058" y="811461"/>
                    <a:pt x="1545527" y="1023856"/>
                    <a:pt x="1244169" y="1280374"/>
                  </a:cubicBezTo>
                  <a:cubicBezTo>
                    <a:pt x="1093982" y="1409039"/>
                    <a:pt x="954828" y="1549400"/>
                    <a:pt x="830141" y="1700184"/>
                  </a:cubicBezTo>
                  <a:cubicBezTo>
                    <a:pt x="705209" y="1850736"/>
                    <a:pt x="594989" y="2012176"/>
                    <a:pt x="502792" y="2182300"/>
                  </a:cubicBezTo>
                  <a:cubicBezTo>
                    <a:pt x="410595" y="2352308"/>
                    <a:pt x="333847" y="2530307"/>
                    <a:pt x="280637" y="2715256"/>
                  </a:cubicBezTo>
                  <a:cubicBezTo>
                    <a:pt x="227306" y="2899741"/>
                    <a:pt x="199719" y="3091521"/>
                    <a:pt x="199843" y="3283418"/>
                  </a:cubicBezTo>
                  <a:cubicBezTo>
                    <a:pt x="200946" y="3377687"/>
                    <a:pt x="210754" y="3471261"/>
                    <a:pt x="233926" y="3561593"/>
                  </a:cubicBezTo>
                  <a:cubicBezTo>
                    <a:pt x="256730" y="3652040"/>
                    <a:pt x="292162" y="3738550"/>
                    <a:pt x="334582" y="3821816"/>
                  </a:cubicBezTo>
                  <a:cubicBezTo>
                    <a:pt x="356038" y="3863392"/>
                    <a:pt x="379823" y="3904157"/>
                    <a:pt x="404834" y="3944343"/>
                  </a:cubicBezTo>
                  <a:cubicBezTo>
                    <a:pt x="430212" y="3984413"/>
                    <a:pt x="457308" y="4023905"/>
                    <a:pt x="485506" y="4062932"/>
                  </a:cubicBezTo>
                  <a:cubicBezTo>
                    <a:pt x="542639" y="4140757"/>
                    <a:pt x="606146" y="4216265"/>
                    <a:pt x="671861" y="4292120"/>
                  </a:cubicBezTo>
                  <a:cubicBezTo>
                    <a:pt x="737576" y="4368091"/>
                    <a:pt x="806234" y="4444062"/>
                    <a:pt x="873542" y="4523044"/>
                  </a:cubicBezTo>
                  <a:cubicBezTo>
                    <a:pt x="907258" y="4562419"/>
                    <a:pt x="940606" y="4602721"/>
                    <a:pt x="973831" y="4643601"/>
                  </a:cubicBezTo>
                  <a:lnTo>
                    <a:pt x="1022014" y="4702780"/>
                  </a:lnTo>
                  <a:cubicBezTo>
                    <a:pt x="1037829" y="4721658"/>
                    <a:pt x="1052910" y="4740998"/>
                    <a:pt x="1069215" y="4759411"/>
                  </a:cubicBezTo>
                  <a:cubicBezTo>
                    <a:pt x="1196477" y="4909269"/>
                    <a:pt x="1334527" y="5047199"/>
                    <a:pt x="1474784" y="5177948"/>
                  </a:cubicBezTo>
                  <a:cubicBezTo>
                    <a:pt x="1545281" y="5243033"/>
                    <a:pt x="1617003" y="5305917"/>
                    <a:pt x="1690442" y="5366255"/>
                  </a:cubicBezTo>
                  <a:cubicBezTo>
                    <a:pt x="1763881" y="5426591"/>
                    <a:pt x="1838668" y="5484959"/>
                    <a:pt x="1916276" y="5539852"/>
                  </a:cubicBezTo>
                  <a:cubicBezTo>
                    <a:pt x="2070877" y="5649872"/>
                    <a:pt x="2237617" y="5748194"/>
                    <a:pt x="2420784" y="5814437"/>
                  </a:cubicBezTo>
                  <a:cubicBezTo>
                    <a:pt x="2512124" y="5847559"/>
                    <a:pt x="2606773" y="5872921"/>
                    <a:pt x="2703015" y="5892029"/>
                  </a:cubicBezTo>
                  <a:cubicBezTo>
                    <a:pt x="2727168" y="5896546"/>
                    <a:pt x="2751075" y="5901758"/>
                    <a:pt x="2775350" y="5905695"/>
                  </a:cubicBezTo>
                  <a:lnTo>
                    <a:pt x="2848299" y="5917161"/>
                  </a:lnTo>
                  <a:cubicBezTo>
                    <a:pt x="2897218" y="5923298"/>
                    <a:pt x="2946136" y="5929784"/>
                    <a:pt x="2995544" y="5933605"/>
                  </a:cubicBezTo>
                  <a:cubicBezTo>
                    <a:pt x="3020188" y="5935806"/>
                    <a:pt x="3044831" y="5937891"/>
                    <a:pt x="3069596" y="5938933"/>
                  </a:cubicBezTo>
                  <a:cubicBezTo>
                    <a:pt x="3094362" y="5940090"/>
                    <a:pt x="3119005" y="5941943"/>
                    <a:pt x="3143894" y="5942639"/>
                  </a:cubicBezTo>
                  <a:lnTo>
                    <a:pt x="3218436" y="5944260"/>
                  </a:lnTo>
                  <a:cubicBezTo>
                    <a:pt x="3243201" y="5944838"/>
                    <a:pt x="3268212" y="5944029"/>
                    <a:pt x="3293101" y="5943913"/>
                  </a:cubicBezTo>
                  <a:lnTo>
                    <a:pt x="3330494" y="5943565"/>
                  </a:lnTo>
                  <a:cubicBezTo>
                    <a:pt x="3342632" y="5943218"/>
                    <a:pt x="3354524" y="5942523"/>
                    <a:pt x="3366540" y="5942059"/>
                  </a:cubicBezTo>
                  <a:cubicBezTo>
                    <a:pt x="3378554" y="5941480"/>
                    <a:pt x="3390570" y="5941134"/>
                    <a:pt x="3402462" y="5940323"/>
                  </a:cubicBezTo>
                  <a:lnTo>
                    <a:pt x="3438262" y="5937543"/>
                  </a:lnTo>
                  <a:cubicBezTo>
                    <a:pt x="3485954" y="5933953"/>
                    <a:pt x="3533279" y="5927931"/>
                    <a:pt x="3580236" y="5920982"/>
                  </a:cubicBezTo>
                  <a:cubicBezTo>
                    <a:pt x="3768185" y="5891567"/>
                    <a:pt x="3948901" y="5834010"/>
                    <a:pt x="4121034" y="5753290"/>
                  </a:cubicBezTo>
                  <a:cubicBezTo>
                    <a:pt x="4293782" y="5673497"/>
                    <a:pt x="4458191" y="5571353"/>
                    <a:pt x="4620639" y="5459364"/>
                  </a:cubicBezTo>
                  <a:cubicBezTo>
                    <a:pt x="4661221" y="5431455"/>
                    <a:pt x="4701557" y="5402271"/>
                    <a:pt x="4741771" y="5372971"/>
                  </a:cubicBezTo>
                  <a:cubicBezTo>
                    <a:pt x="4782230" y="5343672"/>
                    <a:pt x="4822566" y="5313908"/>
                    <a:pt x="4862901" y="5283682"/>
                  </a:cubicBezTo>
                  <a:lnTo>
                    <a:pt x="5108229" y="5098386"/>
                  </a:lnTo>
                  <a:cubicBezTo>
                    <a:pt x="5276563" y="4972270"/>
                    <a:pt x="5446489" y="4854838"/>
                    <a:pt x="5612493" y="4739724"/>
                  </a:cubicBezTo>
                  <a:lnTo>
                    <a:pt x="5774333" y="4623488"/>
                  </a:lnTo>
                  <a:lnTo>
                    <a:pt x="5774333" y="5232926"/>
                  </a:lnTo>
                  <a:lnTo>
                    <a:pt x="5676492" y="5306859"/>
                  </a:lnTo>
                  <a:cubicBezTo>
                    <a:pt x="5592693" y="5367905"/>
                    <a:pt x="5508955" y="5427286"/>
                    <a:pt x="5426260" y="5486233"/>
                  </a:cubicBezTo>
                  <a:lnTo>
                    <a:pt x="5300225" y="5576217"/>
                  </a:lnTo>
                  <a:cubicBezTo>
                    <a:pt x="5257559" y="5606443"/>
                    <a:pt x="5214525" y="5636901"/>
                    <a:pt x="5170757" y="5666780"/>
                  </a:cubicBezTo>
                  <a:cubicBezTo>
                    <a:pt x="5127110" y="5696775"/>
                    <a:pt x="5082973" y="5726654"/>
                    <a:pt x="5038100" y="5756185"/>
                  </a:cubicBezTo>
                  <a:cubicBezTo>
                    <a:pt x="4993106" y="5785486"/>
                    <a:pt x="4947743" y="5814553"/>
                    <a:pt x="4901276" y="5843043"/>
                  </a:cubicBezTo>
                  <a:cubicBezTo>
                    <a:pt x="4808835" y="5900136"/>
                    <a:pt x="4713449" y="5955494"/>
                    <a:pt x="4614019" y="6006103"/>
                  </a:cubicBezTo>
                  <a:cubicBezTo>
                    <a:pt x="4514711" y="6056943"/>
                    <a:pt x="4411971" y="6104192"/>
                    <a:pt x="4305061" y="6144726"/>
                  </a:cubicBezTo>
                  <a:cubicBezTo>
                    <a:pt x="4092223" y="6226952"/>
                    <a:pt x="3863569" y="6282424"/>
                    <a:pt x="3632710" y="6304196"/>
                  </a:cubicBezTo>
                  <a:cubicBezTo>
                    <a:pt x="3574964" y="6309408"/>
                    <a:pt x="3517218" y="6313345"/>
                    <a:pt x="3459594" y="6314504"/>
                  </a:cubicBezTo>
                  <a:lnTo>
                    <a:pt x="3416315" y="6315429"/>
                  </a:lnTo>
                  <a:cubicBezTo>
                    <a:pt x="3401971" y="6315546"/>
                    <a:pt x="3387505" y="6315198"/>
                    <a:pt x="3373159" y="6315198"/>
                  </a:cubicBezTo>
                  <a:lnTo>
                    <a:pt x="3330127" y="6314735"/>
                  </a:lnTo>
                  <a:lnTo>
                    <a:pt x="3288320" y="6313230"/>
                  </a:lnTo>
                  <a:cubicBezTo>
                    <a:pt x="3176996" y="6309870"/>
                    <a:pt x="3065428" y="6301533"/>
                    <a:pt x="2954350" y="6288098"/>
                  </a:cubicBezTo>
                  <a:cubicBezTo>
                    <a:pt x="2843150" y="6275360"/>
                    <a:pt x="2732194" y="6257061"/>
                    <a:pt x="2622466" y="6232742"/>
                  </a:cubicBezTo>
                  <a:cubicBezTo>
                    <a:pt x="2512859" y="6208190"/>
                    <a:pt x="2404110" y="6179122"/>
                    <a:pt x="2296466" y="6146001"/>
                  </a:cubicBezTo>
                  <a:cubicBezTo>
                    <a:pt x="2081544" y="6079179"/>
                    <a:pt x="1869073" y="5996027"/>
                    <a:pt x="1672419" y="5885197"/>
                  </a:cubicBezTo>
                  <a:cubicBezTo>
                    <a:pt x="1475643" y="5774599"/>
                    <a:pt x="1299954" y="5634353"/>
                    <a:pt x="1146578" y="5479168"/>
                  </a:cubicBezTo>
                  <a:cubicBezTo>
                    <a:pt x="1069461" y="5401692"/>
                    <a:pt x="999333" y="5319235"/>
                    <a:pt x="933372" y="5234810"/>
                  </a:cubicBezTo>
                  <a:cubicBezTo>
                    <a:pt x="867781" y="5150038"/>
                    <a:pt x="805375" y="5063991"/>
                    <a:pt x="747140" y="4976091"/>
                  </a:cubicBezTo>
                  <a:cubicBezTo>
                    <a:pt x="732182" y="4954319"/>
                    <a:pt x="718082" y="4932199"/>
                    <a:pt x="703616" y="4910196"/>
                  </a:cubicBezTo>
                  <a:lnTo>
                    <a:pt x="662053" y="4846269"/>
                  </a:lnTo>
                  <a:cubicBezTo>
                    <a:pt x="635449" y="4804925"/>
                    <a:pt x="607864" y="4763928"/>
                    <a:pt x="580033" y="4722352"/>
                  </a:cubicBezTo>
                  <a:lnTo>
                    <a:pt x="410105" y="4469193"/>
                  </a:lnTo>
                  <a:cubicBezTo>
                    <a:pt x="353095" y="4382915"/>
                    <a:pt x="296820" y="4294089"/>
                    <a:pt x="244224" y="4201556"/>
                  </a:cubicBezTo>
                  <a:cubicBezTo>
                    <a:pt x="217987" y="4155232"/>
                    <a:pt x="192609" y="4108098"/>
                    <a:pt x="169437" y="4059690"/>
                  </a:cubicBezTo>
                  <a:cubicBezTo>
                    <a:pt x="146388" y="4011165"/>
                    <a:pt x="124932" y="3961715"/>
                    <a:pt x="105929" y="3911221"/>
                  </a:cubicBezTo>
                  <a:cubicBezTo>
                    <a:pt x="87293" y="3860613"/>
                    <a:pt x="70742" y="3809309"/>
                    <a:pt x="57256" y="3757195"/>
                  </a:cubicBezTo>
                  <a:cubicBezTo>
                    <a:pt x="50881" y="3731138"/>
                    <a:pt x="44383" y="3704965"/>
                    <a:pt x="39111" y="3678677"/>
                  </a:cubicBezTo>
                  <a:lnTo>
                    <a:pt x="31142" y="3639300"/>
                  </a:lnTo>
                  <a:lnTo>
                    <a:pt x="24521" y="3599809"/>
                  </a:lnTo>
                  <a:cubicBezTo>
                    <a:pt x="7234" y="3494423"/>
                    <a:pt x="0" y="3388457"/>
                    <a:pt x="0" y="3283418"/>
                  </a:cubicBezTo>
                  <a:cubicBezTo>
                    <a:pt x="491" y="3076698"/>
                    <a:pt x="23418" y="2869978"/>
                    <a:pt x="68045" y="2666963"/>
                  </a:cubicBezTo>
                  <a:cubicBezTo>
                    <a:pt x="112550" y="2464064"/>
                    <a:pt x="180717" y="2265104"/>
                    <a:pt x="272546" y="2076334"/>
                  </a:cubicBezTo>
                  <a:cubicBezTo>
                    <a:pt x="457062" y="1698794"/>
                    <a:pt x="724457" y="1360978"/>
                    <a:pt x="1039300" y="1073307"/>
                  </a:cubicBezTo>
                  <a:cubicBezTo>
                    <a:pt x="1197090" y="929472"/>
                    <a:pt x="1367630" y="798259"/>
                    <a:pt x="1547733" y="680365"/>
                  </a:cubicBezTo>
                  <a:cubicBezTo>
                    <a:pt x="1728081" y="562587"/>
                    <a:pt x="1917870" y="457663"/>
                    <a:pt x="2115995" y="368373"/>
                  </a:cubicBezTo>
                  <a:cubicBezTo>
                    <a:pt x="2512737" y="191070"/>
                    <a:pt x="2939883" y="73870"/>
                    <a:pt x="3377451" y="24304"/>
                  </a:cubicBezTo>
                  <a:cubicBezTo>
                    <a:pt x="3486812" y="12086"/>
                    <a:pt x="3596971" y="4500"/>
                    <a:pt x="3707237" y="148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EC18CE1F-9DF1-47AF-9E66-6CE348AC2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464911 h 6229400"/>
                <a:gd name="connsiteX4" fmla="*/ 5660063 w 5769111"/>
                <a:gd name="connsiteY4" fmla="*/ 1328105 h 6229400"/>
                <a:gd name="connsiteX5" fmla="*/ 4910471 w 5769111"/>
                <a:gd name="connsiteY5" fmla="*/ 781599 h 6229400"/>
                <a:gd name="connsiteX6" fmla="*/ 3882695 w 5769111"/>
                <a:gd name="connsiteY6" fmla="*/ 579048 h 6229400"/>
                <a:gd name="connsiteX7" fmla="*/ 2683153 w 5769111"/>
                <a:gd name="connsiteY7" fmla="*/ 797003 h 6229400"/>
                <a:gd name="connsiteX8" fmla="*/ 1617493 w 5769111"/>
                <a:gd name="connsiteY8" fmla="*/ 1395738 h 6229400"/>
                <a:gd name="connsiteX9" fmla="*/ 880408 w 5769111"/>
                <a:gd name="connsiteY9" fmla="*/ 2259099 h 6229400"/>
                <a:gd name="connsiteX10" fmla="*/ 613135 w 5769111"/>
                <a:gd name="connsiteY10" fmla="*/ 3263863 h 6229400"/>
                <a:gd name="connsiteX11" fmla="*/ 1055484 w 5769111"/>
                <a:gd name="connsiteY11" fmla="*/ 4196825 h 6229400"/>
                <a:gd name="connsiteX12" fmla="*/ 1278376 w 5769111"/>
                <a:gd name="connsiteY12" fmla="*/ 4492950 h 6229400"/>
                <a:gd name="connsiteX13" fmla="*/ 3369851 w 5769111"/>
                <a:gd name="connsiteY13" fmla="*/ 5650468 h 6229400"/>
                <a:gd name="connsiteX14" fmla="*/ 4957551 w 5769111"/>
                <a:gd name="connsiteY14" fmla="*/ 4938355 h 6229400"/>
                <a:gd name="connsiteX15" fmla="*/ 5150773 w 5769111"/>
                <a:gd name="connsiteY15" fmla="*/ 4796950 h 6229400"/>
                <a:gd name="connsiteX16" fmla="*/ 5747247 w 5769111"/>
                <a:gd name="connsiteY16" fmla="*/ 4338176 h 6229400"/>
                <a:gd name="connsiteX17" fmla="*/ 5769111 w 5769111"/>
                <a:gd name="connsiteY17" fmla="*/ 4318497 h 6229400"/>
                <a:gd name="connsiteX18" fmla="*/ 5769111 w 5769111"/>
                <a:gd name="connsiteY18" fmla="*/ 5074612 h 6229400"/>
                <a:gd name="connsiteX19" fmla="*/ 5636252 w 5769111"/>
                <a:gd name="connsiteY19" fmla="*/ 5174208 h 6229400"/>
                <a:gd name="connsiteX20" fmla="*/ 5334922 w 5769111"/>
                <a:gd name="connsiteY20" fmla="*/ 5394528 h 6229400"/>
                <a:gd name="connsiteX21" fmla="*/ 3369727 w 5769111"/>
                <a:gd name="connsiteY21" fmla="*/ 6229400 h 6229400"/>
                <a:gd name="connsiteX22" fmla="*/ 771046 w 5769111"/>
                <a:gd name="connsiteY22" fmla="*/ 4817913 h 6229400"/>
                <a:gd name="connsiteX23" fmla="*/ 0 w 5769111"/>
                <a:gd name="connsiteY23" fmla="*/ 3263748 h 6229400"/>
                <a:gd name="connsiteX24" fmla="*/ 3882695 w 5769111"/>
                <a:gd name="connsiteY24"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69111" h="6229400">
                  <a:moveTo>
                    <a:pt x="3882695" y="0"/>
                  </a:moveTo>
                  <a:cubicBezTo>
                    <a:pt x="4601253" y="0"/>
                    <a:pt x="5210727" y="205477"/>
                    <a:pt x="5691883" y="557381"/>
                  </a:cubicBezTo>
                  <a:lnTo>
                    <a:pt x="5769111" y="620523"/>
                  </a:lnTo>
                  <a:lnTo>
                    <a:pt x="5769111" y="1464911"/>
                  </a:lnTo>
                  <a:lnTo>
                    <a:pt x="5660063" y="1328105"/>
                  </a:lnTo>
                  <a:cubicBezTo>
                    <a:pt x="5449800" y="1091506"/>
                    <a:pt x="5197607" y="907600"/>
                    <a:pt x="4910471" y="781599"/>
                  </a:cubicBezTo>
                  <a:cubicBezTo>
                    <a:pt x="4604088" y="647260"/>
                    <a:pt x="4258349" y="579048"/>
                    <a:pt x="3882695" y="579048"/>
                  </a:cubicBezTo>
                  <a:cubicBezTo>
                    <a:pt x="3484238" y="579048"/>
                    <a:pt x="3080631" y="652240"/>
                    <a:pt x="2683153" y="797003"/>
                  </a:cubicBezTo>
                  <a:cubicBezTo>
                    <a:pt x="2296098" y="937595"/>
                    <a:pt x="1927678" y="1144662"/>
                    <a:pt x="1617493" y="1395738"/>
                  </a:cubicBezTo>
                  <a:cubicBezTo>
                    <a:pt x="1301915" y="1651098"/>
                    <a:pt x="1053890" y="1941665"/>
                    <a:pt x="880408" y="2259099"/>
                  </a:cubicBezTo>
                  <a:cubicBezTo>
                    <a:pt x="703125" y="2583597"/>
                    <a:pt x="613135" y="2921645"/>
                    <a:pt x="613135" y="3263863"/>
                  </a:cubicBezTo>
                  <a:cubicBezTo>
                    <a:pt x="613135" y="3608512"/>
                    <a:pt x="756702" y="3809789"/>
                    <a:pt x="1055484" y="4196825"/>
                  </a:cubicBezTo>
                  <a:cubicBezTo>
                    <a:pt x="1127574" y="4290167"/>
                    <a:pt x="1202116" y="4386753"/>
                    <a:pt x="1278376" y="4492950"/>
                  </a:cubicBezTo>
                  <a:cubicBezTo>
                    <a:pt x="1861105" y="5304313"/>
                    <a:pt x="2486623" y="5650468"/>
                    <a:pt x="3369851" y="5650468"/>
                  </a:cubicBezTo>
                  <a:cubicBezTo>
                    <a:pt x="3949515" y="5650468"/>
                    <a:pt x="4374822" y="5368471"/>
                    <a:pt x="4957551" y="4938355"/>
                  </a:cubicBezTo>
                  <a:cubicBezTo>
                    <a:pt x="5022653" y="4890293"/>
                    <a:pt x="5087755" y="4842811"/>
                    <a:pt x="5150773" y="4796950"/>
                  </a:cubicBezTo>
                  <a:cubicBezTo>
                    <a:pt x="5364254" y="4641404"/>
                    <a:pt x="5570313" y="4491241"/>
                    <a:pt x="5747247" y="4338176"/>
                  </a:cubicBezTo>
                  <a:lnTo>
                    <a:pt x="5769111" y="4318497"/>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BD26A8C-8D1D-41E6-A71E-FE9AC75F3F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10220" y="131729"/>
              <a:ext cx="5769111" cy="6229400"/>
            </a:xfrm>
            <a:custGeom>
              <a:avLst/>
              <a:gdLst>
                <a:gd name="connsiteX0" fmla="*/ 3882695 w 5769111"/>
                <a:gd name="connsiteY0" fmla="*/ 0 h 6229400"/>
                <a:gd name="connsiteX1" fmla="*/ 5691883 w 5769111"/>
                <a:gd name="connsiteY1" fmla="*/ 557381 h 6229400"/>
                <a:gd name="connsiteX2" fmla="*/ 5769111 w 5769111"/>
                <a:gd name="connsiteY2" fmla="*/ 620523 h 6229400"/>
                <a:gd name="connsiteX3" fmla="*/ 5769111 w 5769111"/>
                <a:gd name="connsiteY3" fmla="*/ 1675390 h 6229400"/>
                <a:gd name="connsiteX4" fmla="*/ 5711488 w 5769111"/>
                <a:gd name="connsiteY4" fmla="*/ 1585205 h 6229400"/>
                <a:gd name="connsiteX5" fmla="*/ 5566027 w 5769111"/>
                <a:gd name="connsiteY5" fmla="*/ 1402571 h 6229400"/>
                <a:gd name="connsiteX6" fmla="*/ 4858734 w 5769111"/>
                <a:gd name="connsiteY6" fmla="*/ 886639 h 6229400"/>
                <a:gd name="connsiteX7" fmla="*/ 3882695 w 5769111"/>
                <a:gd name="connsiteY7" fmla="*/ 694858 h 6229400"/>
                <a:gd name="connsiteX8" fmla="*/ 2727046 w 5769111"/>
                <a:gd name="connsiteY8" fmla="*/ 905053 h 6229400"/>
                <a:gd name="connsiteX9" fmla="*/ 1697186 w 5769111"/>
                <a:gd name="connsiteY9" fmla="*/ 1483638 h 6229400"/>
                <a:gd name="connsiteX10" fmla="*/ 989279 w 5769111"/>
                <a:gd name="connsiteY10" fmla="*/ 2312139 h 6229400"/>
                <a:gd name="connsiteX11" fmla="*/ 735615 w 5769111"/>
                <a:gd name="connsiteY11" fmla="*/ 3263863 h 6229400"/>
                <a:gd name="connsiteX12" fmla="*/ 1154424 w 5769111"/>
                <a:gd name="connsiteY12" fmla="*/ 4128614 h 6229400"/>
                <a:gd name="connsiteX13" fmla="*/ 1379768 w 5769111"/>
                <a:gd name="connsiteY13" fmla="*/ 4427981 h 6229400"/>
                <a:gd name="connsiteX14" fmla="*/ 2239456 w 5769111"/>
                <a:gd name="connsiteY14" fmla="*/ 5256947 h 6229400"/>
                <a:gd name="connsiteX15" fmla="*/ 3369727 w 5769111"/>
                <a:gd name="connsiteY15" fmla="*/ 5534658 h 6229400"/>
                <a:gd name="connsiteX16" fmla="*/ 4096760 w 5769111"/>
                <a:gd name="connsiteY16" fmla="*/ 5357817 h 6229400"/>
                <a:gd name="connsiteX17" fmla="*/ 4881905 w 5769111"/>
                <a:gd name="connsiteY17" fmla="*/ 4847212 h 6229400"/>
                <a:gd name="connsiteX18" fmla="*/ 5075739 w 5769111"/>
                <a:gd name="connsiteY18" fmla="*/ 4705346 h 6229400"/>
                <a:gd name="connsiteX19" fmla="*/ 5759930 w 5769111"/>
                <a:gd name="connsiteY19" fmla="*/ 4166809 h 6229400"/>
                <a:gd name="connsiteX20" fmla="*/ 5769111 w 5769111"/>
                <a:gd name="connsiteY20" fmla="*/ 4157764 h 6229400"/>
                <a:gd name="connsiteX21" fmla="*/ 5769111 w 5769111"/>
                <a:gd name="connsiteY21" fmla="*/ 5074612 h 6229400"/>
                <a:gd name="connsiteX22" fmla="*/ 5636252 w 5769111"/>
                <a:gd name="connsiteY22" fmla="*/ 5174208 h 6229400"/>
                <a:gd name="connsiteX23" fmla="*/ 5334922 w 5769111"/>
                <a:gd name="connsiteY23" fmla="*/ 5394528 h 6229400"/>
                <a:gd name="connsiteX24" fmla="*/ 3369727 w 5769111"/>
                <a:gd name="connsiteY24" fmla="*/ 6229400 h 6229400"/>
                <a:gd name="connsiteX25" fmla="*/ 771046 w 5769111"/>
                <a:gd name="connsiteY25" fmla="*/ 4817913 h 6229400"/>
                <a:gd name="connsiteX26" fmla="*/ 0 w 5769111"/>
                <a:gd name="connsiteY26" fmla="*/ 3263748 h 6229400"/>
                <a:gd name="connsiteX27" fmla="*/ 3882695 w 5769111"/>
                <a:gd name="connsiteY27" fmla="*/ 0 h 622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69111" h="6229400">
                  <a:moveTo>
                    <a:pt x="3882695" y="0"/>
                  </a:moveTo>
                  <a:cubicBezTo>
                    <a:pt x="4601253" y="0"/>
                    <a:pt x="5210727" y="205477"/>
                    <a:pt x="5691883" y="557381"/>
                  </a:cubicBezTo>
                  <a:lnTo>
                    <a:pt x="5769111" y="620523"/>
                  </a:lnTo>
                  <a:lnTo>
                    <a:pt x="5769111" y="1675390"/>
                  </a:lnTo>
                  <a:lnTo>
                    <a:pt x="5711488" y="1585205"/>
                  </a:lnTo>
                  <a:cubicBezTo>
                    <a:pt x="5665942" y="1521390"/>
                    <a:pt x="5617428" y="1460432"/>
                    <a:pt x="5566027" y="1402571"/>
                  </a:cubicBezTo>
                  <a:cubicBezTo>
                    <a:pt x="5367411" y="1179058"/>
                    <a:pt x="5129563" y="1005460"/>
                    <a:pt x="4858734" y="886639"/>
                  </a:cubicBezTo>
                  <a:cubicBezTo>
                    <a:pt x="4568779" y="759363"/>
                    <a:pt x="4240327" y="694858"/>
                    <a:pt x="3882695" y="694858"/>
                  </a:cubicBezTo>
                  <a:cubicBezTo>
                    <a:pt x="3504835" y="694858"/>
                    <a:pt x="3105151" y="767471"/>
                    <a:pt x="2727046" y="905053"/>
                  </a:cubicBezTo>
                  <a:cubicBezTo>
                    <a:pt x="2352985" y="1041013"/>
                    <a:pt x="1996826" y="1241132"/>
                    <a:pt x="1697186" y="1483638"/>
                  </a:cubicBezTo>
                  <a:cubicBezTo>
                    <a:pt x="1397913" y="1725796"/>
                    <a:pt x="1153199" y="2012308"/>
                    <a:pt x="989279" y="2312139"/>
                  </a:cubicBezTo>
                  <a:cubicBezTo>
                    <a:pt x="820946" y="2620077"/>
                    <a:pt x="735615" y="2940290"/>
                    <a:pt x="735615" y="3263863"/>
                  </a:cubicBezTo>
                  <a:cubicBezTo>
                    <a:pt x="735615" y="3573074"/>
                    <a:pt x="863980" y="3752464"/>
                    <a:pt x="1154424" y="4128614"/>
                  </a:cubicBezTo>
                  <a:cubicBezTo>
                    <a:pt x="1227127" y="4222767"/>
                    <a:pt x="1302282" y="4320162"/>
                    <a:pt x="1379768" y="4427981"/>
                  </a:cubicBezTo>
                  <a:cubicBezTo>
                    <a:pt x="1653784" y="4809458"/>
                    <a:pt x="1934912" y="5080685"/>
                    <a:pt x="2239456" y="5256947"/>
                  </a:cubicBezTo>
                  <a:cubicBezTo>
                    <a:pt x="2562268" y="5443863"/>
                    <a:pt x="2932037" y="5534658"/>
                    <a:pt x="3369727" y="5534658"/>
                  </a:cubicBezTo>
                  <a:cubicBezTo>
                    <a:pt x="3618120" y="5534658"/>
                    <a:pt x="3849103" y="5478491"/>
                    <a:pt x="4096760" y="5357817"/>
                  </a:cubicBezTo>
                  <a:cubicBezTo>
                    <a:pt x="4351037" y="5233901"/>
                    <a:pt x="4602740" y="5053238"/>
                    <a:pt x="4881905" y="4847212"/>
                  </a:cubicBezTo>
                  <a:cubicBezTo>
                    <a:pt x="4947375" y="4798920"/>
                    <a:pt x="5012599" y="4751322"/>
                    <a:pt x="5075739" y="4705346"/>
                  </a:cubicBezTo>
                  <a:cubicBezTo>
                    <a:pt x="5327320" y="4521990"/>
                    <a:pt x="5568418" y="4346256"/>
                    <a:pt x="5759930" y="4166809"/>
                  </a:cubicBezTo>
                  <a:lnTo>
                    <a:pt x="5769111" y="4157764"/>
                  </a:lnTo>
                  <a:lnTo>
                    <a:pt x="5769111" y="5074612"/>
                  </a:lnTo>
                  <a:lnTo>
                    <a:pt x="5636252" y="5174208"/>
                  </a:lnTo>
                  <a:cubicBezTo>
                    <a:pt x="5537051" y="5246835"/>
                    <a:pt x="5436100" y="5319845"/>
                    <a:pt x="5334922" y="5394528"/>
                  </a:cubicBezTo>
                  <a:cubicBezTo>
                    <a:pt x="4745327" y="5829741"/>
                    <a:pt x="4177309" y="6229400"/>
                    <a:pt x="3369727" y="6229400"/>
                  </a:cubicBezTo>
                  <a:cubicBezTo>
                    <a:pt x="2172147" y="6229400"/>
                    <a:pt x="1394603" y="5686137"/>
                    <a:pt x="771046" y="4817913"/>
                  </a:cubicBezTo>
                  <a:cubicBezTo>
                    <a:pt x="396864" y="4297000"/>
                    <a:pt x="0" y="3939728"/>
                    <a:pt x="0" y="3263748"/>
                  </a:cubicBezTo>
                  <a:cubicBezTo>
                    <a:pt x="0" y="1461170"/>
                    <a:pt x="1955141" y="0"/>
                    <a:pt x="3882695"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Presentation with Checklist">
            <a:extLst>
              <a:ext uri="{FF2B5EF4-FFF2-40B4-BE49-F238E27FC236}">
                <a16:creationId xmlns:a16="http://schemas.microsoft.com/office/drawing/2014/main" id="{E94EA3A4-904E-541F-165A-70650FCE294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21726" y="1629089"/>
            <a:ext cx="3620021" cy="3620021"/>
          </a:xfrm>
          <a:prstGeom prst="rect">
            <a:avLst/>
          </a:prstGeom>
        </p:spPr>
      </p:pic>
      <p:sp>
        <p:nvSpPr>
          <p:cNvPr id="11" name="Title 1">
            <a:extLst>
              <a:ext uri="{FF2B5EF4-FFF2-40B4-BE49-F238E27FC236}">
                <a16:creationId xmlns:a16="http://schemas.microsoft.com/office/drawing/2014/main" id="{00F28357-EF8E-C297-E4FB-37D68D47CD69}"/>
              </a:ext>
            </a:extLst>
          </p:cNvPr>
          <p:cNvSpPr>
            <a:spLocks noGrp="1"/>
          </p:cNvSpPr>
          <p:nvPr>
            <p:ph type="title"/>
          </p:nvPr>
        </p:nvSpPr>
        <p:spPr>
          <a:xfrm>
            <a:off x="190854" y="277112"/>
            <a:ext cx="8644053" cy="1190432"/>
          </a:xfrm>
          <a:solidFill>
            <a:schemeClr val="accent6">
              <a:lumMod val="40000"/>
              <a:lumOff val="60000"/>
            </a:schemeClr>
          </a:solidFill>
        </p:spPr>
        <p:txBody>
          <a:bodyPr>
            <a:normAutofit/>
          </a:bodyPr>
          <a:lstStyle/>
          <a:p>
            <a:pPr algn="ctr"/>
            <a:r>
              <a:rPr lang="en-US" sz="4800" b="1" dirty="0">
                <a:solidFill>
                  <a:srgbClr val="0070C0"/>
                </a:solidFill>
              </a:rPr>
              <a:t>     Learning Objective Review:</a:t>
            </a:r>
          </a:p>
        </p:txBody>
      </p:sp>
    </p:spTree>
    <p:extLst>
      <p:ext uri="{BB962C8B-B14F-4D97-AF65-F5344CB8AC3E}">
        <p14:creationId xmlns:p14="http://schemas.microsoft.com/office/powerpoint/2010/main" val="489697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EDA47B1-1F5A-8FE6-008A-428780BE94CC}"/>
              </a:ext>
            </a:extLst>
          </p:cNvPr>
          <p:cNvPicPr>
            <a:picLocks noChangeAspect="1"/>
          </p:cNvPicPr>
          <p:nvPr/>
        </p:nvPicPr>
        <p:blipFill>
          <a:blip r:embed="rId3"/>
          <a:srcRect l="444"/>
          <a:stretch>
            <a:fillRect/>
          </a:stretch>
        </p:blipFill>
        <p:spPr>
          <a:xfrm>
            <a:off x="20" y="10"/>
            <a:ext cx="12191980" cy="6857990"/>
          </a:xfrm>
          <a:prstGeom prst="rect">
            <a:avLst/>
          </a:prstGeom>
        </p:spPr>
      </p:pic>
    </p:spTree>
    <p:extLst>
      <p:ext uri="{BB962C8B-B14F-4D97-AF65-F5344CB8AC3E}">
        <p14:creationId xmlns:p14="http://schemas.microsoft.com/office/powerpoint/2010/main" val="2942382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666691541"/>
              </p:ext>
            </p:extLst>
          </p:nvPr>
        </p:nvGraphicFramePr>
        <p:xfrm>
          <a:off x="838200" y="1427592"/>
          <a:ext cx="10515600" cy="1136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78449CB8-6100-6BB4-38A8-412F22476900}"/>
              </a:ext>
            </a:extLst>
          </p:cNvPr>
          <p:cNvSpPr txBox="1"/>
          <p:nvPr/>
        </p:nvSpPr>
        <p:spPr>
          <a:xfrm>
            <a:off x="971959" y="2222633"/>
            <a:ext cx="10351546" cy="3970318"/>
          </a:xfrm>
          <a:prstGeom prst="rect">
            <a:avLst/>
          </a:prstGeom>
          <a:noFill/>
        </p:spPr>
        <p:txBody>
          <a:bodyPr wrap="square" rtlCol="0">
            <a:spAutoFit/>
          </a:bodyPr>
          <a:lstStyle/>
          <a:p>
            <a:r>
              <a:rPr lang="en-US" sz="2800" dirty="0"/>
              <a:t>Uses input of the PM, Project Programming Manager, and various SMEs to:</a:t>
            </a:r>
          </a:p>
          <a:p>
            <a:endParaRPr lang="en-US" sz="2800" dirty="0"/>
          </a:p>
          <a:p>
            <a:endParaRPr lang="en-US" sz="2800" dirty="0"/>
          </a:p>
          <a:p>
            <a:endParaRPr lang="en-US" sz="2800" dirty="0"/>
          </a:p>
          <a:p>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endParaRPr lang="en-US" sz="2800" dirty="0"/>
          </a:p>
        </p:txBody>
      </p:sp>
      <p:sp>
        <p:nvSpPr>
          <p:cNvPr id="3" name="TextBox 2">
            <a:extLst>
              <a:ext uri="{FF2B5EF4-FFF2-40B4-BE49-F238E27FC236}">
                <a16:creationId xmlns:a16="http://schemas.microsoft.com/office/drawing/2014/main" id="{BED37CB4-52F5-6144-46F2-A1156F5F8E7F}"/>
              </a:ext>
            </a:extLst>
          </p:cNvPr>
          <p:cNvSpPr txBox="1"/>
          <p:nvPr/>
        </p:nvSpPr>
        <p:spPr>
          <a:xfrm>
            <a:off x="1839558" y="1512772"/>
            <a:ext cx="4615030" cy="523220"/>
          </a:xfrm>
          <a:prstGeom prst="rect">
            <a:avLst/>
          </a:prstGeom>
          <a:noFill/>
        </p:spPr>
        <p:txBody>
          <a:bodyPr wrap="square" rtlCol="0">
            <a:spAutoFit/>
          </a:bodyPr>
          <a:lstStyle/>
          <a:p>
            <a:r>
              <a:rPr lang="en-US" sz="2800" dirty="0"/>
              <a:t>(Project Team Initial Process)</a:t>
            </a:r>
          </a:p>
        </p:txBody>
      </p:sp>
      <p:grpSp>
        <p:nvGrpSpPr>
          <p:cNvPr id="22" name="Group 21">
            <a:extLst>
              <a:ext uri="{FF2B5EF4-FFF2-40B4-BE49-F238E27FC236}">
                <a16:creationId xmlns:a16="http://schemas.microsoft.com/office/drawing/2014/main" id="{042349C7-360A-FFD8-AFEE-37DB485826B4}"/>
              </a:ext>
            </a:extLst>
          </p:cNvPr>
          <p:cNvGrpSpPr/>
          <p:nvPr/>
        </p:nvGrpSpPr>
        <p:grpSpPr>
          <a:xfrm>
            <a:off x="1072192" y="3277609"/>
            <a:ext cx="2158867" cy="3272174"/>
            <a:chOff x="1072192" y="3277609"/>
            <a:chExt cx="2158867" cy="3272174"/>
          </a:xfrm>
        </p:grpSpPr>
        <p:sp>
          <p:nvSpPr>
            <p:cNvPr id="15" name="Oval 14">
              <a:extLst>
                <a:ext uri="{FF2B5EF4-FFF2-40B4-BE49-F238E27FC236}">
                  <a16:creationId xmlns:a16="http://schemas.microsoft.com/office/drawing/2014/main" id="{75E2E087-691D-BEE2-44B5-724854EAEE8D}"/>
                </a:ext>
              </a:extLst>
            </p:cNvPr>
            <p:cNvSpPr/>
            <p:nvPr/>
          </p:nvSpPr>
          <p:spPr>
            <a:xfrm>
              <a:off x="1145628" y="3277609"/>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List with solid fill">
              <a:extLst>
                <a:ext uri="{FF2B5EF4-FFF2-40B4-BE49-F238E27FC236}">
                  <a16:creationId xmlns:a16="http://schemas.microsoft.com/office/drawing/2014/main" id="{115E535C-ECF6-8815-89DF-0AFD6E92790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66745" y="3429000"/>
              <a:ext cx="994236" cy="994236"/>
            </a:xfrm>
            <a:prstGeom prst="rect">
              <a:avLst/>
            </a:prstGeom>
          </p:spPr>
        </p:pic>
        <p:sp>
          <p:nvSpPr>
            <p:cNvPr id="19" name="TextBox 18">
              <a:extLst>
                <a:ext uri="{FF2B5EF4-FFF2-40B4-BE49-F238E27FC236}">
                  <a16:creationId xmlns:a16="http://schemas.microsoft.com/office/drawing/2014/main" id="{ADE01277-769C-8840-2C29-199993AE98C2}"/>
                </a:ext>
              </a:extLst>
            </p:cNvPr>
            <p:cNvSpPr txBox="1"/>
            <p:nvPr/>
          </p:nvSpPr>
          <p:spPr>
            <a:xfrm>
              <a:off x="1072192" y="4733901"/>
              <a:ext cx="2158867" cy="1815882"/>
            </a:xfrm>
            <a:prstGeom prst="rect">
              <a:avLst/>
            </a:prstGeom>
            <a:noFill/>
          </p:spPr>
          <p:txBody>
            <a:bodyPr wrap="square" rtlCol="0">
              <a:spAutoFit/>
            </a:bodyPr>
            <a:lstStyle/>
            <a:p>
              <a:r>
                <a:rPr lang="en-US" sz="2800" dirty="0"/>
                <a:t>understand and develop the </a:t>
              </a:r>
              <a:r>
                <a:rPr lang="en-US" sz="2800" b="1" dirty="0">
                  <a:solidFill>
                    <a:srgbClr val="0070C0"/>
                  </a:solidFill>
                </a:rPr>
                <a:t>project’s scope</a:t>
              </a:r>
              <a:endParaRPr lang="en-US" sz="2800" dirty="0"/>
            </a:p>
          </p:txBody>
        </p:sp>
      </p:grpSp>
      <p:grpSp>
        <p:nvGrpSpPr>
          <p:cNvPr id="23" name="Group 22">
            <a:extLst>
              <a:ext uri="{FF2B5EF4-FFF2-40B4-BE49-F238E27FC236}">
                <a16:creationId xmlns:a16="http://schemas.microsoft.com/office/drawing/2014/main" id="{4716CCFB-4C92-1926-CB18-6BDA302299CA}"/>
              </a:ext>
            </a:extLst>
          </p:cNvPr>
          <p:cNvGrpSpPr/>
          <p:nvPr/>
        </p:nvGrpSpPr>
        <p:grpSpPr>
          <a:xfrm>
            <a:off x="5227869" y="3277609"/>
            <a:ext cx="2294474" cy="2885147"/>
            <a:chOff x="4860007" y="3233749"/>
            <a:chExt cx="2294474" cy="2885147"/>
          </a:xfrm>
        </p:grpSpPr>
        <p:sp>
          <p:nvSpPr>
            <p:cNvPr id="16" name="Oval 15">
              <a:extLst>
                <a:ext uri="{FF2B5EF4-FFF2-40B4-BE49-F238E27FC236}">
                  <a16:creationId xmlns:a16="http://schemas.microsoft.com/office/drawing/2014/main" id="{0C8FAFC0-42BC-720C-6C46-40E36588D860}"/>
                </a:ext>
              </a:extLst>
            </p:cNvPr>
            <p:cNvSpPr/>
            <p:nvPr/>
          </p:nvSpPr>
          <p:spPr>
            <a:xfrm>
              <a:off x="4860007" y="3233749"/>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Monthly calendar with solid fill">
              <a:extLst>
                <a:ext uri="{FF2B5EF4-FFF2-40B4-BE49-F238E27FC236}">
                  <a16:creationId xmlns:a16="http://schemas.microsoft.com/office/drawing/2014/main" id="{C3D3A588-6F2A-AF18-87BE-92463ED630A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043938" y="3468918"/>
              <a:ext cx="914400" cy="914400"/>
            </a:xfrm>
            <a:prstGeom prst="rect">
              <a:avLst/>
            </a:prstGeom>
          </p:spPr>
        </p:pic>
        <p:sp>
          <p:nvSpPr>
            <p:cNvPr id="20" name="TextBox 19">
              <a:extLst>
                <a:ext uri="{FF2B5EF4-FFF2-40B4-BE49-F238E27FC236}">
                  <a16:creationId xmlns:a16="http://schemas.microsoft.com/office/drawing/2014/main" id="{36F6B49D-1756-13A9-58FB-2E17E3A1C3C4}"/>
                </a:ext>
              </a:extLst>
            </p:cNvPr>
            <p:cNvSpPr txBox="1"/>
            <p:nvPr/>
          </p:nvSpPr>
          <p:spPr>
            <a:xfrm>
              <a:off x="4995614" y="4733901"/>
              <a:ext cx="2158867" cy="1384995"/>
            </a:xfrm>
            <a:prstGeom prst="rect">
              <a:avLst/>
            </a:prstGeom>
            <a:noFill/>
          </p:spPr>
          <p:txBody>
            <a:bodyPr wrap="square" rtlCol="0">
              <a:spAutoFit/>
            </a:bodyPr>
            <a:lstStyle/>
            <a:p>
              <a:r>
                <a:rPr lang="en-US" sz="2800" dirty="0"/>
                <a:t>begin </a:t>
              </a:r>
              <a:r>
                <a:rPr lang="en-US" sz="2800" b="1" dirty="0">
                  <a:solidFill>
                    <a:srgbClr val="0070C0"/>
                  </a:solidFill>
                </a:rPr>
                <a:t>schedule development</a:t>
              </a:r>
              <a:endParaRPr lang="en-US" sz="2800" dirty="0"/>
            </a:p>
          </p:txBody>
        </p:sp>
      </p:grpSp>
      <p:grpSp>
        <p:nvGrpSpPr>
          <p:cNvPr id="24" name="Group 23">
            <a:extLst>
              <a:ext uri="{FF2B5EF4-FFF2-40B4-BE49-F238E27FC236}">
                <a16:creationId xmlns:a16="http://schemas.microsoft.com/office/drawing/2014/main" id="{9F145EA1-A6F7-4C58-45FC-84157805B0C0}"/>
              </a:ext>
            </a:extLst>
          </p:cNvPr>
          <p:cNvGrpSpPr/>
          <p:nvPr/>
        </p:nvGrpSpPr>
        <p:grpSpPr>
          <a:xfrm>
            <a:off x="8919036" y="3277609"/>
            <a:ext cx="2158867" cy="3272174"/>
            <a:chOff x="8919036" y="3277609"/>
            <a:chExt cx="2158867" cy="3272174"/>
          </a:xfrm>
        </p:grpSpPr>
        <p:sp>
          <p:nvSpPr>
            <p:cNvPr id="17" name="Oval 16">
              <a:extLst>
                <a:ext uri="{FF2B5EF4-FFF2-40B4-BE49-F238E27FC236}">
                  <a16:creationId xmlns:a16="http://schemas.microsoft.com/office/drawing/2014/main" id="{5480D5BE-5852-CEFF-EEC1-18E5B561940F}"/>
                </a:ext>
              </a:extLst>
            </p:cNvPr>
            <p:cNvSpPr/>
            <p:nvPr/>
          </p:nvSpPr>
          <p:spPr>
            <a:xfrm>
              <a:off x="9031015" y="3277609"/>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Money with solid fill">
              <a:extLst>
                <a:ext uri="{FF2B5EF4-FFF2-40B4-BE49-F238E27FC236}">
                  <a16:creationId xmlns:a16="http://schemas.microsoft.com/office/drawing/2014/main" id="{9387A8D8-4D16-D319-90A4-703ADA4FEA3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214946" y="3429000"/>
              <a:ext cx="914400" cy="914400"/>
            </a:xfrm>
            <a:prstGeom prst="rect">
              <a:avLst/>
            </a:prstGeom>
          </p:spPr>
        </p:pic>
        <p:sp>
          <p:nvSpPr>
            <p:cNvPr id="21" name="TextBox 20">
              <a:extLst>
                <a:ext uri="{FF2B5EF4-FFF2-40B4-BE49-F238E27FC236}">
                  <a16:creationId xmlns:a16="http://schemas.microsoft.com/office/drawing/2014/main" id="{18A02485-FDCB-E8FE-69C6-F03D399F1B59}"/>
                </a:ext>
              </a:extLst>
            </p:cNvPr>
            <p:cNvSpPr txBox="1"/>
            <p:nvPr/>
          </p:nvSpPr>
          <p:spPr>
            <a:xfrm>
              <a:off x="8919036" y="4733901"/>
              <a:ext cx="2158867" cy="1815882"/>
            </a:xfrm>
            <a:prstGeom prst="rect">
              <a:avLst/>
            </a:prstGeom>
            <a:noFill/>
          </p:spPr>
          <p:txBody>
            <a:bodyPr wrap="square" rtlCol="0">
              <a:spAutoFit/>
            </a:bodyPr>
            <a:lstStyle/>
            <a:p>
              <a:r>
                <a:rPr lang="en-US" sz="2800" dirty="0"/>
                <a:t>estimate the </a:t>
              </a:r>
              <a:r>
                <a:rPr lang="en-US" sz="2800" b="1" dirty="0">
                  <a:solidFill>
                    <a:srgbClr val="0070C0"/>
                  </a:solidFill>
                </a:rPr>
                <a:t>preliminary engineering budget.</a:t>
              </a:r>
            </a:p>
          </p:txBody>
        </p:sp>
      </p:grpSp>
    </p:spTree>
    <p:extLst>
      <p:ext uri="{BB962C8B-B14F-4D97-AF65-F5344CB8AC3E}">
        <p14:creationId xmlns:p14="http://schemas.microsoft.com/office/powerpoint/2010/main" val="217470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3308878674"/>
              </p:ext>
            </p:extLst>
          </p:nvPr>
        </p:nvGraphicFramePr>
        <p:xfrm>
          <a:off x="838200" y="1427592"/>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78449CB8-6100-6BB4-38A8-412F22476900}"/>
              </a:ext>
            </a:extLst>
          </p:cNvPr>
          <p:cNvSpPr txBox="1"/>
          <p:nvPr/>
        </p:nvSpPr>
        <p:spPr>
          <a:xfrm>
            <a:off x="2345028" y="3252349"/>
            <a:ext cx="10351546" cy="1569660"/>
          </a:xfrm>
          <a:prstGeom prst="rect">
            <a:avLst/>
          </a:prstGeom>
          <a:noFill/>
        </p:spPr>
        <p:txBody>
          <a:bodyPr wrap="square" rtlCol="0">
            <a:spAutoFit/>
          </a:bodyPr>
          <a:lstStyle/>
          <a:p>
            <a:endParaRPr lang="en-US" sz="3200" dirty="0"/>
          </a:p>
          <a:p>
            <a:r>
              <a:rPr lang="en-US" sz="3200" b="1" dirty="0">
                <a:solidFill>
                  <a:srgbClr val="0070C0"/>
                </a:solidFill>
              </a:rPr>
              <a:t>Not</a:t>
            </a:r>
            <a:r>
              <a:rPr lang="en-US" sz="3200" dirty="0"/>
              <a:t> every project programmed has a PTIP phase.</a:t>
            </a:r>
          </a:p>
          <a:p>
            <a:endParaRPr lang="en-US" sz="3200" dirty="0"/>
          </a:p>
        </p:txBody>
      </p:sp>
      <p:sp>
        <p:nvSpPr>
          <p:cNvPr id="3" name="TextBox 2">
            <a:extLst>
              <a:ext uri="{FF2B5EF4-FFF2-40B4-BE49-F238E27FC236}">
                <a16:creationId xmlns:a16="http://schemas.microsoft.com/office/drawing/2014/main" id="{BED37CB4-52F5-6144-46F2-A1156F5F8E7F}"/>
              </a:ext>
            </a:extLst>
          </p:cNvPr>
          <p:cNvSpPr txBox="1"/>
          <p:nvPr/>
        </p:nvSpPr>
        <p:spPr>
          <a:xfrm>
            <a:off x="1839558" y="1512772"/>
            <a:ext cx="4615030" cy="523220"/>
          </a:xfrm>
          <a:prstGeom prst="rect">
            <a:avLst/>
          </a:prstGeom>
          <a:noFill/>
        </p:spPr>
        <p:txBody>
          <a:bodyPr wrap="square" rtlCol="0">
            <a:spAutoFit/>
          </a:bodyPr>
          <a:lstStyle/>
          <a:p>
            <a:r>
              <a:rPr lang="en-US" sz="2800" dirty="0"/>
              <a:t>(Project Team Initial Process)</a:t>
            </a:r>
          </a:p>
        </p:txBody>
      </p:sp>
    </p:spTree>
    <p:extLst>
      <p:ext uri="{BB962C8B-B14F-4D97-AF65-F5344CB8AC3E}">
        <p14:creationId xmlns:p14="http://schemas.microsoft.com/office/powerpoint/2010/main" val="333897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2353253761"/>
              </p:ext>
            </p:extLst>
          </p:nvPr>
        </p:nvGraphicFramePr>
        <p:xfrm>
          <a:off x="838200" y="1524411"/>
          <a:ext cx="10515600" cy="25073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EA31C381-5B19-CDD9-44E7-CDEFFCC56C24}"/>
              </a:ext>
            </a:extLst>
          </p:cNvPr>
          <p:cNvSpPr txBox="1"/>
          <p:nvPr/>
        </p:nvSpPr>
        <p:spPr>
          <a:xfrm>
            <a:off x="920227" y="2215914"/>
            <a:ext cx="10351546" cy="1815882"/>
          </a:xfrm>
          <a:prstGeom prst="rect">
            <a:avLst/>
          </a:prstGeom>
          <a:noFill/>
        </p:spPr>
        <p:txBody>
          <a:bodyPr wrap="square" rtlCol="0">
            <a:spAutoFit/>
          </a:bodyPr>
          <a:lstStyle/>
          <a:p>
            <a:r>
              <a:rPr lang="en-US" sz="2800" dirty="0"/>
              <a:t>Objective of the Concept Phase is to develop a Concept Report (CR).</a:t>
            </a:r>
          </a:p>
          <a:p>
            <a:endParaRPr lang="en-US" sz="2800" dirty="0"/>
          </a:p>
          <a:p>
            <a:r>
              <a:rPr lang="en-US" sz="2800" dirty="0"/>
              <a:t>Purpose of the CR is to:</a:t>
            </a:r>
          </a:p>
          <a:p>
            <a:endParaRPr lang="en-US" sz="2800" dirty="0"/>
          </a:p>
        </p:txBody>
      </p:sp>
      <p:grpSp>
        <p:nvGrpSpPr>
          <p:cNvPr id="18" name="Group 17">
            <a:extLst>
              <a:ext uri="{FF2B5EF4-FFF2-40B4-BE49-F238E27FC236}">
                <a16:creationId xmlns:a16="http://schemas.microsoft.com/office/drawing/2014/main" id="{8D7047D2-750F-5979-3763-DF6CAA846660}"/>
              </a:ext>
            </a:extLst>
          </p:cNvPr>
          <p:cNvGrpSpPr/>
          <p:nvPr/>
        </p:nvGrpSpPr>
        <p:grpSpPr>
          <a:xfrm>
            <a:off x="986095" y="3690949"/>
            <a:ext cx="2461298" cy="2689895"/>
            <a:chOff x="986095" y="3690949"/>
            <a:chExt cx="2461298" cy="2689895"/>
          </a:xfrm>
        </p:grpSpPr>
        <p:sp>
          <p:nvSpPr>
            <p:cNvPr id="12" name="Oval 11">
              <a:extLst>
                <a:ext uri="{FF2B5EF4-FFF2-40B4-BE49-F238E27FC236}">
                  <a16:creationId xmlns:a16="http://schemas.microsoft.com/office/drawing/2014/main" id="{18436207-5716-7C9A-D7D9-12317BC6B7D8}"/>
                </a:ext>
              </a:extLst>
            </p:cNvPr>
            <p:cNvSpPr/>
            <p:nvPr/>
          </p:nvSpPr>
          <p:spPr>
            <a:xfrm>
              <a:off x="1082566" y="3690949"/>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Footprints with solid fill">
              <a:extLst>
                <a:ext uri="{FF2B5EF4-FFF2-40B4-BE49-F238E27FC236}">
                  <a16:creationId xmlns:a16="http://schemas.microsoft.com/office/drawing/2014/main" id="{87493A40-8523-3CE0-F340-22FC775AFE3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66497" y="3886200"/>
              <a:ext cx="914400" cy="914400"/>
            </a:xfrm>
            <a:prstGeom prst="rect">
              <a:avLst/>
            </a:prstGeom>
          </p:spPr>
        </p:pic>
        <p:sp>
          <p:nvSpPr>
            <p:cNvPr id="15" name="TextBox 14">
              <a:extLst>
                <a:ext uri="{FF2B5EF4-FFF2-40B4-BE49-F238E27FC236}">
                  <a16:creationId xmlns:a16="http://schemas.microsoft.com/office/drawing/2014/main" id="{1B94C4C5-1A01-8AE2-A600-4C8EF0644B6C}"/>
                </a:ext>
              </a:extLst>
            </p:cNvPr>
            <p:cNvSpPr txBox="1"/>
            <p:nvPr/>
          </p:nvSpPr>
          <p:spPr>
            <a:xfrm>
              <a:off x="986095" y="4995849"/>
              <a:ext cx="2461298" cy="1384995"/>
            </a:xfrm>
            <a:prstGeom prst="rect">
              <a:avLst/>
            </a:prstGeom>
            <a:noFill/>
          </p:spPr>
          <p:txBody>
            <a:bodyPr wrap="square" rtlCol="0">
              <a:spAutoFit/>
            </a:bodyPr>
            <a:lstStyle/>
            <a:p>
              <a:r>
                <a:rPr lang="en-US" sz="2800" dirty="0"/>
                <a:t>Identify the</a:t>
              </a:r>
            </a:p>
            <a:p>
              <a:r>
                <a:rPr lang="en-US" sz="2800" b="1" dirty="0">
                  <a:solidFill>
                    <a:srgbClr val="0070C0"/>
                  </a:solidFill>
                </a:rPr>
                <a:t>Project Footprint</a:t>
              </a:r>
            </a:p>
          </p:txBody>
        </p:sp>
      </p:grpSp>
      <p:grpSp>
        <p:nvGrpSpPr>
          <p:cNvPr id="19" name="Group 18">
            <a:extLst>
              <a:ext uri="{FF2B5EF4-FFF2-40B4-BE49-F238E27FC236}">
                <a16:creationId xmlns:a16="http://schemas.microsoft.com/office/drawing/2014/main" id="{5F96056F-878B-1057-6167-6296E26FC7ED}"/>
              </a:ext>
            </a:extLst>
          </p:cNvPr>
          <p:cNvGrpSpPr/>
          <p:nvPr/>
        </p:nvGrpSpPr>
        <p:grpSpPr>
          <a:xfrm>
            <a:off x="5454869" y="3690948"/>
            <a:ext cx="2461298" cy="3154710"/>
            <a:chOff x="5454869" y="3690948"/>
            <a:chExt cx="2461298" cy="3154710"/>
          </a:xfrm>
        </p:grpSpPr>
        <p:sp>
          <p:nvSpPr>
            <p:cNvPr id="13" name="Oval 12">
              <a:extLst>
                <a:ext uri="{FF2B5EF4-FFF2-40B4-BE49-F238E27FC236}">
                  <a16:creationId xmlns:a16="http://schemas.microsoft.com/office/drawing/2014/main" id="{EBB18EB2-6FFA-D5BA-CD4D-154FD60B4B5E}"/>
                </a:ext>
              </a:extLst>
            </p:cNvPr>
            <p:cNvSpPr/>
            <p:nvPr/>
          </p:nvSpPr>
          <p:spPr>
            <a:xfrm>
              <a:off x="5454869" y="3690948"/>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lumMod val="75000"/>
                    </a:schemeClr>
                  </a:solidFill>
                </a:rPr>
                <a:t>PJS</a:t>
              </a:r>
            </a:p>
          </p:txBody>
        </p:sp>
        <p:sp>
          <p:nvSpPr>
            <p:cNvPr id="16" name="TextBox 15">
              <a:extLst>
                <a:ext uri="{FF2B5EF4-FFF2-40B4-BE49-F238E27FC236}">
                  <a16:creationId xmlns:a16="http://schemas.microsoft.com/office/drawing/2014/main" id="{461FBC96-6CB0-028B-563C-70B0DB6ADD5C}"/>
                </a:ext>
              </a:extLst>
            </p:cNvPr>
            <p:cNvSpPr txBox="1"/>
            <p:nvPr/>
          </p:nvSpPr>
          <p:spPr>
            <a:xfrm>
              <a:off x="5454869" y="5029776"/>
              <a:ext cx="2461298" cy="1815882"/>
            </a:xfrm>
            <a:prstGeom prst="rect">
              <a:avLst/>
            </a:prstGeom>
            <a:noFill/>
          </p:spPr>
          <p:txBody>
            <a:bodyPr wrap="square" rtlCol="0">
              <a:spAutoFit/>
            </a:bodyPr>
            <a:lstStyle/>
            <a:p>
              <a:r>
                <a:rPr lang="en-US" sz="2800" dirty="0"/>
                <a:t>Address the </a:t>
              </a:r>
              <a:r>
                <a:rPr lang="en-US" sz="2800" b="1" dirty="0">
                  <a:solidFill>
                    <a:srgbClr val="0070C0"/>
                  </a:solidFill>
                </a:rPr>
                <a:t>Project Justification Statement</a:t>
              </a:r>
            </a:p>
          </p:txBody>
        </p:sp>
      </p:grpSp>
      <p:grpSp>
        <p:nvGrpSpPr>
          <p:cNvPr id="20" name="Group 19">
            <a:extLst>
              <a:ext uri="{FF2B5EF4-FFF2-40B4-BE49-F238E27FC236}">
                <a16:creationId xmlns:a16="http://schemas.microsoft.com/office/drawing/2014/main" id="{8BD8726D-195C-B31E-05F0-0214DCE3A2A1}"/>
              </a:ext>
            </a:extLst>
          </p:cNvPr>
          <p:cNvGrpSpPr/>
          <p:nvPr/>
        </p:nvGrpSpPr>
        <p:grpSpPr>
          <a:xfrm>
            <a:off x="9091448" y="3690948"/>
            <a:ext cx="2461298" cy="3189381"/>
            <a:chOff x="9091448" y="3690948"/>
            <a:chExt cx="2461298" cy="3189381"/>
          </a:xfrm>
        </p:grpSpPr>
        <p:sp>
          <p:nvSpPr>
            <p:cNvPr id="14" name="Oval 13">
              <a:extLst>
                <a:ext uri="{FF2B5EF4-FFF2-40B4-BE49-F238E27FC236}">
                  <a16:creationId xmlns:a16="http://schemas.microsoft.com/office/drawing/2014/main" id="{E758E99D-E47B-8961-588C-180E3C2D432C}"/>
                </a:ext>
              </a:extLst>
            </p:cNvPr>
            <p:cNvSpPr/>
            <p:nvPr/>
          </p:nvSpPr>
          <p:spPr>
            <a:xfrm>
              <a:off x="9091448" y="3690948"/>
              <a:ext cx="1282262" cy="130490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Books on shelf with solid fill">
              <a:extLst>
                <a:ext uri="{FF2B5EF4-FFF2-40B4-BE49-F238E27FC236}">
                  <a16:creationId xmlns:a16="http://schemas.microsoft.com/office/drawing/2014/main" id="{C861B5E5-5748-E912-3CFA-7F01EB513A6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75379" y="3886200"/>
              <a:ext cx="914400" cy="914400"/>
            </a:xfrm>
            <a:prstGeom prst="rect">
              <a:avLst/>
            </a:prstGeom>
          </p:spPr>
        </p:pic>
        <p:sp>
          <p:nvSpPr>
            <p:cNvPr id="17" name="TextBox 16">
              <a:extLst>
                <a:ext uri="{FF2B5EF4-FFF2-40B4-BE49-F238E27FC236}">
                  <a16:creationId xmlns:a16="http://schemas.microsoft.com/office/drawing/2014/main" id="{22E4DFA8-1C21-4F80-15F1-235F31C765BB}"/>
                </a:ext>
              </a:extLst>
            </p:cNvPr>
            <p:cNvSpPr txBox="1"/>
            <p:nvPr/>
          </p:nvSpPr>
          <p:spPr>
            <a:xfrm>
              <a:off x="9091448" y="5064447"/>
              <a:ext cx="2461298" cy="1815882"/>
            </a:xfrm>
            <a:prstGeom prst="rect">
              <a:avLst/>
            </a:prstGeom>
            <a:noFill/>
          </p:spPr>
          <p:txBody>
            <a:bodyPr wrap="square" rtlCol="0">
              <a:spAutoFit/>
            </a:bodyPr>
            <a:lstStyle/>
            <a:p>
              <a:r>
                <a:rPr lang="en-US" sz="2800" dirty="0"/>
                <a:t>Recommend</a:t>
              </a:r>
            </a:p>
            <a:p>
              <a:r>
                <a:rPr lang="en-US" sz="2800" dirty="0"/>
                <a:t>the </a:t>
              </a:r>
              <a:r>
                <a:rPr lang="en-US" sz="2800" b="1" dirty="0">
                  <a:solidFill>
                    <a:srgbClr val="0070C0"/>
                  </a:solidFill>
                </a:rPr>
                <a:t>Preferred</a:t>
              </a:r>
              <a:r>
                <a:rPr lang="en-US" sz="2800" dirty="0"/>
                <a:t> </a:t>
              </a:r>
              <a:r>
                <a:rPr lang="en-US" sz="2800" b="1" dirty="0">
                  <a:solidFill>
                    <a:srgbClr val="0070C0"/>
                  </a:solidFill>
                </a:rPr>
                <a:t>Design Alternative </a:t>
              </a:r>
            </a:p>
          </p:txBody>
        </p:sp>
      </p:grpSp>
    </p:spTree>
    <p:extLst>
      <p:ext uri="{BB962C8B-B14F-4D97-AF65-F5344CB8AC3E}">
        <p14:creationId xmlns:p14="http://schemas.microsoft.com/office/powerpoint/2010/main" val="112439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1674572668"/>
              </p:ext>
            </p:extLst>
          </p:nvPr>
        </p:nvGraphicFramePr>
        <p:xfrm>
          <a:off x="838200" y="1395319"/>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5F988E6-E717-6143-1CC5-6E3622345B56}"/>
              </a:ext>
            </a:extLst>
          </p:cNvPr>
          <p:cNvSpPr txBox="1"/>
          <p:nvPr/>
        </p:nvSpPr>
        <p:spPr>
          <a:xfrm>
            <a:off x="920227" y="2025908"/>
            <a:ext cx="10351546"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t>Preliminary design is </a:t>
            </a:r>
            <a:r>
              <a:rPr lang="en-US" sz="2800" b="1" dirty="0">
                <a:solidFill>
                  <a:srgbClr val="0070C0"/>
                </a:solidFill>
              </a:rPr>
              <a:t>based upon the scope of work </a:t>
            </a:r>
            <a:r>
              <a:rPr lang="en-US" sz="2800" dirty="0"/>
              <a:t>as approved in the CR.</a:t>
            </a:r>
          </a:p>
          <a:p>
            <a:endParaRPr lang="en-US" sz="2800" dirty="0"/>
          </a:p>
          <a:p>
            <a:pPr marL="457200" indent="-457200">
              <a:buFont typeface="Arial" panose="020B0604020202020204" pitchFamily="34" charset="0"/>
              <a:buChar char="•"/>
            </a:pPr>
            <a:r>
              <a:rPr lang="en-US" sz="2800" dirty="0"/>
              <a:t>The preliminary </a:t>
            </a:r>
            <a:r>
              <a:rPr lang="en-US" sz="2800" b="1" dirty="0">
                <a:solidFill>
                  <a:srgbClr val="0070C0"/>
                </a:solidFill>
              </a:rPr>
              <a:t>design will continually evolve </a:t>
            </a:r>
            <a:r>
              <a:rPr lang="en-US" sz="2800" dirty="0"/>
              <a:t>and incorporate information from various studies or design analysis. </a:t>
            </a:r>
          </a:p>
          <a:p>
            <a:endParaRPr lang="en-US" sz="2800" dirty="0"/>
          </a:p>
          <a:p>
            <a:pPr marL="457200" indent="-457200">
              <a:buFont typeface="Arial" panose="020B0604020202020204" pitchFamily="34" charset="0"/>
              <a:buChar char="•"/>
            </a:pPr>
            <a:r>
              <a:rPr lang="en-US" sz="2800" dirty="0"/>
              <a:t>Design related </a:t>
            </a:r>
            <a:r>
              <a:rPr lang="en-US" sz="2800" b="1" dirty="0">
                <a:solidFill>
                  <a:srgbClr val="0070C0"/>
                </a:solidFill>
              </a:rPr>
              <a:t>risks and issues </a:t>
            </a:r>
            <a:r>
              <a:rPr lang="en-US" sz="2800" dirty="0"/>
              <a:t>should be </a:t>
            </a:r>
            <a:r>
              <a:rPr lang="en-US" sz="2800" b="1" dirty="0">
                <a:solidFill>
                  <a:srgbClr val="0070C0"/>
                </a:solidFill>
              </a:rPr>
              <a:t>vetted</a:t>
            </a:r>
            <a:r>
              <a:rPr lang="en-US" sz="2800" dirty="0"/>
              <a:t> during the preliminary design phase. </a:t>
            </a:r>
          </a:p>
        </p:txBody>
      </p:sp>
    </p:spTree>
    <p:extLst>
      <p:ext uri="{BB962C8B-B14F-4D97-AF65-F5344CB8AC3E}">
        <p14:creationId xmlns:p14="http://schemas.microsoft.com/office/powerpoint/2010/main" val="273137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D2BBB-38B7-D711-5031-DD1ACCD468A7}"/>
              </a:ext>
            </a:extLst>
          </p:cNvPr>
          <p:cNvSpPr>
            <a:spLocks noGrp="1"/>
          </p:cNvSpPr>
          <p:nvPr>
            <p:ph type="title"/>
          </p:nvPr>
        </p:nvSpPr>
        <p:spPr/>
        <p:txBody>
          <a:bodyPr/>
          <a:lstStyle/>
          <a:p>
            <a:r>
              <a:rPr lang="en-US" dirty="0"/>
              <a:t>PDP Phases</a:t>
            </a:r>
          </a:p>
        </p:txBody>
      </p:sp>
      <p:graphicFrame>
        <p:nvGraphicFramePr>
          <p:cNvPr id="11" name="Content Placeholder 3">
            <a:extLst>
              <a:ext uri="{FF2B5EF4-FFF2-40B4-BE49-F238E27FC236}">
                <a16:creationId xmlns:a16="http://schemas.microsoft.com/office/drawing/2014/main" id="{A5622FA0-9094-BC82-7C93-CA82EA4902E2}"/>
              </a:ext>
            </a:extLst>
          </p:cNvPr>
          <p:cNvGraphicFramePr>
            <a:graphicFrameLocks noGrp="1"/>
          </p:cNvGraphicFramePr>
          <p:nvPr>
            <p:ph idx="1"/>
            <p:extLst>
              <p:ext uri="{D42A27DB-BD31-4B8C-83A1-F6EECF244321}">
                <p14:modId xmlns:p14="http://schemas.microsoft.com/office/powerpoint/2010/main" val="970458784"/>
              </p:ext>
            </p:extLst>
          </p:nvPr>
        </p:nvGraphicFramePr>
        <p:xfrm>
          <a:off x="838200" y="1395319"/>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5F988E6-E717-6143-1CC5-6E3622345B56}"/>
              </a:ext>
            </a:extLst>
          </p:cNvPr>
          <p:cNvSpPr txBox="1"/>
          <p:nvPr/>
        </p:nvSpPr>
        <p:spPr>
          <a:xfrm>
            <a:off x="1105285" y="5019198"/>
            <a:ext cx="10351546" cy="954107"/>
          </a:xfrm>
          <a:prstGeom prst="rect">
            <a:avLst/>
          </a:prstGeom>
          <a:solidFill>
            <a:schemeClr val="accent4">
              <a:lumMod val="40000"/>
              <a:lumOff val="60000"/>
            </a:schemeClr>
          </a:solidFill>
        </p:spPr>
        <p:txBody>
          <a:bodyPr wrap="square" rtlCol="0">
            <a:spAutoFit/>
          </a:bodyPr>
          <a:lstStyle/>
          <a:p>
            <a:r>
              <a:rPr lang="en-US" sz="2800" dirty="0"/>
              <a:t>Note: If no CR, the preliminary design will be based on the project charter or the scope of the programmed project. </a:t>
            </a:r>
          </a:p>
        </p:txBody>
      </p:sp>
      <p:sp>
        <p:nvSpPr>
          <p:cNvPr id="4" name="Rectangle: Rounded Corners 3">
            <a:extLst>
              <a:ext uri="{FF2B5EF4-FFF2-40B4-BE49-F238E27FC236}">
                <a16:creationId xmlns:a16="http://schemas.microsoft.com/office/drawing/2014/main" id="{5C2AEDA1-229A-300A-6067-F452C94A8F18}"/>
              </a:ext>
            </a:extLst>
          </p:cNvPr>
          <p:cNvSpPr/>
          <p:nvPr/>
        </p:nvSpPr>
        <p:spPr>
          <a:xfrm>
            <a:off x="3202259" y="2701832"/>
            <a:ext cx="1951463" cy="109839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WHAT (Scope)</a:t>
            </a:r>
          </a:p>
        </p:txBody>
      </p:sp>
      <p:sp>
        <p:nvSpPr>
          <p:cNvPr id="5" name="Rectangle: Rounded Corners 4">
            <a:extLst>
              <a:ext uri="{FF2B5EF4-FFF2-40B4-BE49-F238E27FC236}">
                <a16:creationId xmlns:a16="http://schemas.microsoft.com/office/drawing/2014/main" id="{242A936B-12DB-41FC-8DF3-A2AD8D5AE5C4}"/>
              </a:ext>
            </a:extLst>
          </p:cNvPr>
          <p:cNvSpPr/>
          <p:nvPr/>
        </p:nvSpPr>
        <p:spPr>
          <a:xfrm>
            <a:off x="6029093" y="2701832"/>
            <a:ext cx="1951463" cy="109839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HOW (Design)</a:t>
            </a:r>
          </a:p>
        </p:txBody>
      </p:sp>
      <p:sp>
        <p:nvSpPr>
          <p:cNvPr id="9" name="Arrow: Right 8">
            <a:extLst>
              <a:ext uri="{FF2B5EF4-FFF2-40B4-BE49-F238E27FC236}">
                <a16:creationId xmlns:a16="http://schemas.microsoft.com/office/drawing/2014/main" id="{9A7402CE-661A-9E44-3E5C-34637CE6CAA0}"/>
              </a:ext>
            </a:extLst>
          </p:cNvPr>
          <p:cNvSpPr/>
          <p:nvPr/>
        </p:nvSpPr>
        <p:spPr>
          <a:xfrm>
            <a:off x="5290324" y="3029079"/>
            <a:ext cx="602166" cy="51409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EDB1EF7-29F3-F057-0F68-CF2877EF8911}"/>
              </a:ext>
            </a:extLst>
          </p:cNvPr>
          <p:cNvSpPr txBox="1"/>
          <p:nvPr/>
        </p:nvSpPr>
        <p:spPr>
          <a:xfrm>
            <a:off x="3001536" y="3916924"/>
            <a:ext cx="2556417" cy="523220"/>
          </a:xfrm>
          <a:prstGeom prst="rect">
            <a:avLst/>
          </a:prstGeom>
          <a:noFill/>
        </p:spPr>
        <p:txBody>
          <a:bodyPr wrap="square" rtlCol="0">
            <a:spAutoFit/>
          </a:bodyPr>
          <a:lstStyle/>
          <a:p>
            <a:r>
              <a:rPr lang="en-US" sz="2800" dirty="0"/>
              <a:t>Concept Report</a:t>
            </a:r>
          </a:p>
        </p:txBody>
      </p:sp>
      <p:sp>
        <p:nvSpPr>
          <p:cNvPr id="12" name="TextBox 11">
            <a:extLst>
              <a:ext uri="{FF2B5EF4-FFF2-40B4-BE49-F238E27FC236}">
                <a16:creationId xmlns:a16="http://schemas.microsoft.com/office/drawing/2014/main" id="{EA1F26C8-EE90-3028-0217-709A630BFD4D}"/>
              </a:ext>
            </a:extLst>
          </p:cNvPr>
          <p:cNvSpPr txBox="1"/>
          <p:nvPr/>
        </p:nvSpPr>
        <p:spPr>
          <a:xfrm>
            <a:off x="5998174" y="3863766"/>
            <a:ext cx="3192290" cy="523220"/>
          </a:xfrm>
          <a:prstGeom prst="rect">
            <a:avLst/>
          </a:prstGeom>
          <a:noFill/>
        </p:spPr>
        <p:txBody>
          <a:bodyPr wrap="square" rtlCol="0">
            <a:spAutoFit/>
          </a:bodyPr>
          <a:lstStyle/>
          <a:p>
            <a:r>
              <a:rPr lang="en-US" sz="2800" dirty="0"/>
              <a:t>Preliminary Design</a:t>
            </a:r>
          </a:p>
        </p:txBody>
      </p:sp>
    </p:spTree>
    <p:extLst>
      <p:ext uri="{BB962C8B-B14F-4D97-AF65-F5344CB8AC3E}">
        <p14:creationId xmlns:p14="http://schemas.microsoft.com/office/powerpoint/2010/main" val="2388612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10"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5338</TotalTime>
  <Words>4428</Words>
  <Application>Microsoft Office PowerPoint</Application>
  <PresentationFormat>Widescreen</PresentationFormat>
  <Paragraphs>538</Paragraphs>
  <Slides>43</Slides>
  <Notes>43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Aptos</vt:lpstr>
      <vt:lpstr>Arial</vt:lpstr>
      <vt:lpstr>Calibri</vt:lpstr>
      <vt:lpstr>Calibri Light</vt:lpstr>
      <vt:lpstr>Office Theme</vt:lpstr>
      <vt:lpstr>PowerPoint Presentation</vt:lpstr>
      <vt:lpstr>Learning Objectives</vt:lpstr>
      <vt:lpstr>PowerPoint Presentation</vt:lpstr>
      <vt:lpstr>Plan Development Process (PDP) Phases</vt:lpstr>
      <vt:lpstr>PDP Phases</vt:lpstr>
      <vt:lpstr>PDP Phases</vt:lpstr>
      <vt:lpstr>PDP Phases</vt:lpstr>
      <vt:lpstr>PDP Phases</vt:lpstr>
      <vt:lpstr>PDP Phases</vt:lpstr>
      <vt:lpstr>PDP Phases</vt:lpstr>
      <vt:lpstr>PDP Phases</vt:lpstr>
      <vt:lpstr>Mgmt Let Date</vt:lpstr>
      <vt:lpstr>Mgmt Let Date</vt:lpstr>
      <vt:lpstr>     Learning Objective Review:</vt:lpstr>
      <vt:lpstr>PowerPoint Presentation</vt:lpstr>
      <vt:lpstr>Project Manager Milestones</vt:lpstr>
      <vt:lpstr>Project Manager Milestones</vt:lpstr>
      <vt:lpstr>PowerPoint Presentation</vt:lpstr>
      <vt:lpstr>Fiscal Year</vt:lpstr>
      <vt:lpstr>PowerPoint Presentation</vt:lpstr>
      <vt:lpstr>PowerPoint Presentation</vt:lpstr>
      <vt:lpstr>Project Planning</vt:lpstr>
      <vt:lpstr>Project Planning: Statewide Transportation Improvement Program </vt:lpstr>
      <vt:lpstr>Project Planning</vt:lpstr>
      <vt:lpstr>Project Planning</vt:lpstr>
      <vt:lpstr>Project Planning</vt:lpstr>
      <vt:lpstr>Project Planning</vt:lpstr>
      <vt:lpstr>Project Planning: Construction Work Program</vt:lpstr>
      <vt:lpstr>Project Planning</vt:lpstr>
      <vt:lpstr>     Learning Objective Review:</vt:lpstr>
      <vt:lpstr>     Learning Objective Review:</vt:lpstr>
      <vt:lpstr>     Learning Objective Review:</vt:lpstr>
      <vt:lpstr>     Learning Objective Review:</vt:lpstr>
      <vt:lpstr>PM Metric Compliance</vt:lpstr>
      <vt:lpstr>3 Pillars of Project Management</vt:lpstr>
      <vt:lpstr>Which PM Pillar Does Each Metric Correspond With? </vt:lpstr>
      <vt:lpstr>PM Pillar: Budget</vt:lpstr>
      <vt:lpstr>PM Pillar: Schedule</vt:lpstr>
      <vt:lpstr>PM Pillar: Scope</vt:lpstr>
      <vt:lpstr>Which Metrics Have Expirations? </vt:lpstr>
      <vt:lpstr>Which Metrics Have Expirations? </vt:lpstr>
      <vt:lpstr>     Learning Objective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GDOT PM Basics</dc:title>
  <dc:creator>Heidi Schneider</dc:creator>
  <cp:lastModifiedBy>Heidi Schneider</cp:lastModifiedBy>
  <cp:revision>6</cp:revision>
  <cp:lastPrinted>2024-09-30T02:06:10Z</cp:lastPrinted>
  <dcterms:created xsi:type="dcterms:W3CDTF">2024-01-09T19:01:19Z</dcterms:created>
  <dcterms:modified xsi:type="dcterms:W3CDTF">2025-10-27T22:17:09Z</dcterms:modified>
</cp:coreProperties>
</file>